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8"/>
  </p:notesMasterIdLst>
  <p:sldIdLst>
    <p:sldId id="256" r:id="rId2"/>
    <p:sldId id="312" r:id="rId3"/>
    <p:sldId id="302" r:id="rId4"/>
    <p:sldId id="303" r:id="rId5"/>
    <p:sldId id="304" r:id="rId6"/>
    <p:sldId id="287" r:id="rId7"/>
    <p:sldId id="305" r:id="rId8"/>
    <p:sldId id="301" r:id="rId9"/>
    <p:sldId id="288" r:id="rId10"/>
    <p:sldId id="313" r:id="rId11"/>
    <p:sldId id="315" r:id="rId12"/>
    <p:sldId id="314" r:id="rId13"/>
    <p:sldId id="317" r:id="rId14"/>
    <p:sldId id="271" r:id="rId15"/>
    <p:sldId id="273" r:id="rId16"/>
    <p:sldId id="308" r:id="rId17"/>
    <p:sldId id="309" r:id="rId18"/>
    <p:sldId id="311" r:id="rId19"/>
    <p:sldId id="318" r:id="rId20"/>
    <p:sldId id="306" r:id="rId21"/>
    <p:sldId id="295" r:id="rId22"/>
    <p:sldId id="296" r:id="rId23"/>
    <p:sldId id="310" r:id="rId24"/>
    <p:sldId id="281" r:id="rId25"/>
    <p:sldId id="319" r:id="rId26"/>
    <p:sldId id="320" r:id="rId27"/>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00"/>
    <a:srgbClr val="0000FF"/>
    <a:srgbClr val="006600"/>
    <a:srgbClr val="385D8A"/>
    <a:srgbClr val="FF5050"/>
    <a:srgbClr val="007800"/>
    <a:srgbClr val="2F528F"/>
    <a:srgbClr val="41719C"/>
    <a:srgbClr val="005D64"/>
    <a:srgbClr val="043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86D00-F9E3-4497-94F7-54D3E60DA340}" v="378" dt="2019-12-09T02:45:22.75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60408"/>
  </p:normalViewPr>
  <p:slideViewPr>
    <p:cSldViewPr snapToGrid="0" snapToObjects="1">
      <p:cViewPr varScale="1">
        <p:scale>
          <a:sx n="74" d="100"/>
          <a:sy n="74" d="100"/>
        </p:scale>
        <p:origin x="1480" y="168"/>
      </p:cViewPr>
      <p:guideLst>
        <p:guide orient="horz" pos="2183"/>
        <p:guide pos="3840"/>
      </p:guideLst>
    </p:cSldViewPr>
  </p:slideViewPr>
  <p:notesTextViewPr>
    <p:cViewPr>
      <p:scale>
        <a:sx n="135" d="100"/>
        <a:sy n="135" d="100"/>
      </p:scale>
      <p:origin x="0" y="-1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182B47E-F628-9341-BFAD-D4C14B50B660}" type="datetimeFigureOut">
              <a:rPr kumimoji="1" lang="ja-JP" altLang="en-US" smtClean="0"/>
              <a:t>2019/12/10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AC82A59-E4CB-B744-BE83-1A8E13CB8E5A}" type="slidenum">
              <a:rPr kumimoji="1" lang="ja-JP" altLang="en-US" smtClean="0"/>
              <a:t>‹#›</a:t>
            </a:fld>
            <a:endParaRPr kumimoji="1" lang="ja-JP" altLang="en-US"/>
          </a:p>
        </p:txBody>
      </p:sp>
    </p:spTree>
    <p:extLst>
      <p:ext uri="{BB962C8B-B14F-4D97-AF65-F5344CB8AC3E}">
        <p14:creationId xmlns:p14="http://schemas.microsoft.com/office/powerpoint/2010/main" val="1048121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14:40〜</a:t>
            </a:r>
            <a:r>
              <a:rPr kumimoji="1" lang="ja-JP" altLang="en-US"/>
              <a:t>　</a:t>
            </a:r>
            <a:r>
              <a:rPr kumimoji="1" lang="en-US" altLang="ja-JP" dirty="0"/>
              <a:t>:  </a:t>
            </a:r>
            <a:r>
              <a:rPr kumimoji="1" lang="ja-JP" altLang="en-US"/>
              <a:t>トランスパス</a:t>
            </a:r>
            <a:r>
              <a:rPr kumimoji="1" lang="en-US" altLang="ja-JP" dirty="0"/>
              <a:t>: </a:t>
            </a:r>
          </a:p>
          <a:p>
            <a:r>
              <a:rPr kumimoji="1" lang="en-US" altLang="ja-JP" dirty="0"/>
              <a:t>14:50〜</a:t>
            </a:r>
            <a:r>
              <a:rPr kumimoji="1" lang="ja-JP" altLang="en-US"/>
              <a:t>　：</a:t>
            </a:r>
            <a:r>
              <a:rPr kumimoji="1" lang="en-US" altLang="ja-JP" dirty="0"/>
              <a:t> </a:t>
            </a:r>
            <a:r>
              <a:rPr kumimoji="1" lang="ja-JP" altLang="en-US"/>
              <a:t>優勝してタワマン買う</a:t>
            </a:r>
            <a:endParaRPr kumimoji="1" lang="en-US" altLang="ja-JP" dirty="0"/>
          </a:p>
          <a:p>
            <a:endParaRPr kumimoji="1" lang="en-US" altLang="ja-JP" dirty="0"/>
          </a:p>
          <a:p>
            <a:endParaRPr kumimoji="1" lang="en-US" altLang="ja-JP" dirty="0"/>
          </a:p>
          <a:p>
            <a:r>
              <a:rPr kumimoji="1" lang="en-US" altLang="ja-JP" dirty="0"/>
              <a:t>1,</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a:t>
            </a:fld>
            <a:endParaRPr kumimoji="1" lang="ja-JP" altLang="en-US"/>
          </a:p>
        </p:txBody>
      </p:sp>
    </p:spTree>
    <p:extLst>
      <p:ext uri="{BB962C8B-B14F-4D97-AF65-F5344CB8AC3E}">
        <p14:creationId xmlns:p14="http://schemas.microsoft.com/office/powerpoint/2010/main" val="2307230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こちらは，最適シフト探索のワークフローです。</a:t>
            </a:r>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11</a:t>
            </a:fld>
            <a:endParaRPr kumimoji="1" lang="ja-JP" altLang="en-US"/>
          </a:p>
        </p:txBody>
      </p:sp>
    </p:spTree>
    <p:extLst>
      <p:ext uri="{BB962C8B-B14F-4D97-AF65-F5344CB8AC3E}">
        <p14:creationId xmlns:p14="http://schemas.microsoft.com/office/powerpoint/2010/main" val="187119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こちらが空き時間を取得するシーケンス図で、（次ページに行く）</a:t>
            </a:r>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12</a:t>
            </a:fld>
            <a:endParaRPr kumimoji="1" lang="ja-JP" altLang="en-US"/>
          </a:p>
        </p:txBody>
      </p:sp>
    </p:spTree>
    <p:extLst>
      <p:ext uri="{BB962C8B-B14F-4D97-AF65-F5344CB8AC3E}">
        <p14:creationId xmlns:p14="http://schemas.microsoft.com/office/powerpoint/2010/main" val="375185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こちらが最適シフト探索のジョブです。（時間がないので飛ばします的なこと言ってさらっと進む）</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13</a:t>
            </a:fld>
            <a:endParaRPr kumimoji="1" lang="ja-JP" altLang="en-US"/>
          </a:p>
        </p:txBody>
      </p:sp>
    </p:spTree>
    <p:extLst>
      <p:ext uri="{BB962C8B-B14F-4D97-AF65-F5344CB8AC3E}">
        <p14:creationId xmlns:p14="http://schemas.microsoft.com/office/powerpoint/2010/main" val="259115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利用した</a:t>
            </a:r>
            <a:r>
              <a:rPr kumimoji="1" lang="en-US" altLang="ja-JP" dirty="0"/>
              <a:t>NAVITIME API</a:t>
            </a:r>
            <a:r>
              <a:rPr kumimoji="1" lang="ja-JP" altLang="en-US"/>
              <a:t>はこちらのようになっています。</a:t>
            </a:r>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14</a:t>
            </a:fld>
            <a:endParaRPr kumimoji="1" lang="ja-JP" altLang="en-US"/>
          </a:p>
        </p:txBody>
      </p:sp>
    </p:spTree>
    <p:extLst>
      <p:ext uri="{BB962C8B-B14F-4D97-AF65-F5344CB8AC3E}">
        <p14:creationId xmlns:p14="http://schemas.microsoft.com/office/powerpoint/2010/main" val="1047719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04:50</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15</a:t>
            </a:fld>
            <a:endParaRPr kumimoji="1" lang="ja-JP" altLang="en-US"/>
          </a:p>
        </p:txBody>
      </p:sp>
    </p:spTree>
    <p:extLst>
      <p:ext uri="{BB962C8B-B14F-4D97-AF65-F5344CB8AC3E}">
        <p14:creationId xmlns:p14="http://schemas.microsoft.com/office/powerpoint/2010/main" val="84371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提案システムにおける最適シフト探索では、経由地は複数の店と配達先です。</a:t>
            </a:r>
            <a:endParaRPr kumimoji="1" lang="en-US" altLang="ja-JP" dirty="0"/>
          </a:p>
          <a:p>
            <a:endParaRPr kumimoji="1" lang="en-US" altLang="ja-JP" dirty="0"/>
          </a:p>
          <a:p>
            <a:r>
              <a:rPr kumimoji="1" lang="ja-JP" altLang="en-US"/>
              <a:t>配達はそれぞれ先に店に行ってから配達先に向かうという順序関係があるという非常に特別なケースであるため、このケースでは望ましい経路はこのようになります（アニメーション）。</a:t>
            </a:r>
            <a:endParaRPr kumimoji="1" lang="en-US" altLang="ja-JP" dirty="0"/>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16</a:t>
            </a:fld>
            <a:endParaRPr kumimoji="1" lang="ja-JP" altLang="en-US"/>
          </a:p>
        </p:txBody>
      </p:sp>
    </p:spTree>
    <p:extLst>
      <p:ext uri="{BB962C8B-B14F-4D97-AF65-F5344CB8AC3E}">
        <p14:creationId xmlns:p14="http://schemas.microsoft.com/office/powerpoint/2010/main" val="357290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ここで普通に複数経由の最適経路探索</a:t>
            </a:r>
            <a:r>
              <a:rPr kumimoji="1" lang="en-US" altLang="ja-JP" dirty="0"/>
              <a:t>API</a:t>
            </a:r>
            <a:r>
              <a:rPr kumimoji="1" lang="ja-JP" altLang="en-US"/>
              <a:t>を呼んでしまうと、（アニメーション</a:t>
            </a:r>
            <a:r>
              <a:rPr kumimoji="1" lang="en-US" altLang="ja-JP" dirty="0"/>
              <a:t>2</a:t>
            </a:r>
            <a:r>
              <a:rPr kumimoji="1" lang="ja-JP" altLang="en-US"/>
              <a:t>回）</a:t>
            </a:r>
            <a:endParaRPr kumimoji="1" lang="en-US" altLang="ja-JP" dirty="0"/>
          </a:p>
          <a:p>
            <a:r>
              <a:rPr kumimoji="1" lang="ja-JP" altLang="en-US"/>
              <a:t>このように、注文品を受け取る前に配達先に行ってしまうという矛盾した経路を取得してしまいます。</a:t>
            </a:r>
            <a:endParaRPr kumimoji="1" lang="en-US" altLang="ja-JP" dirty="0"/>
          </a:p>
          <a:p>
            <a:endParaRPr kumimoji="1" lang="en-US" altLang="ja-JP" dirty="0"/>
          </a:p>
          <a:p>
            <a:r>
              <a:rPr kumimoji="1" lang="ja-JP" altLang="en-US"/>
              <a:t>このように、最適シフト探索では、各注文に「店→配達先」という順序関係があるため、非常に複雑な探索になります。</a:t>
            </a:r>
            <a:endParaRPr kumimoji="1" lang="en-US" altLang="ja-JP" dirty="0"/>
          </a:p>
          <a:p>
            <a:endParaRPr kumimoji="1" lang="en-US" altLang="ja-JP" dirty="0"/>
          </a:p>
          <a:p>
            <a:r>
              <a:rPr kumimoji="1" lang="ja-JP" altLang="en-US"/>
              <a:t>また，この制約を満たすように最適巡回経路を求めるためには、非現実的な経路探索リクエストが必要になります。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17</a:t>
            </a:fld>
            <a:endParaRPr kumimoji="1" lang="ja-JP" altLang="en-US"/>
          </a:p>
        </p:txBody>
      </p:sp>
    </p:spTree>
    <p:extLst>
      <p:ext uri="{BB962C8B-B14F-4D97-AF65-F5344CB8AC3E}">
        <p14:creationId xmlns:p14="http://schemas.microsoft.com/office/powerpoint/2010/main" val="1941347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を解決するために，私たちは，３つのアルゴリズムで探索を行うことで，実用的な時間内で最適シフトを取得できるようにしました。時間もあまりなく，本質的ではないので，詳細は省略させていただき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a:t>短い時間で効率的な配達ができるケースとは以下の</a:t>
            </a:r>
            <a:r>
              <a:rPr kumimoji="1" lang="en-US" altLang="ja-JP" dirty="0"/>
              <a:t>3</a:t>
            </a:r>
            <a:r>
              <a:rPr kumimoji="1" lang="ja-JP" altLang="en-US"/>
              <a:t>つが有力候補だと思っています。</a:t>
            </a:r>
            <a:endParaRPr kumimoji="1" lang="en-US" altLang="ja-JP" dirty="0"/>
          </a:p>
          <a:p>
            <a:r>
              <a:rPr kumimoji="1" lang="ja-JP" altLang="en-US"/>
              <a:t>これらのケースでは、最適経路探索は例えば、現在地から店舗までの経路探索</a:t>
            </a:r>
            <a:r>
              <a:rPr kumimoji="1" lang="en-US" altLang="ja-JP" dirty="0"/>
              <a:t>1</a:t>
            </a:r>
            <a:r>
              <a:rPr kumimoji="1" lang="ja-JP" altLang="en-US"/>
              <a:t>回、店舗から複数配達地点の</a:t>
            </a:r>
            <a:r>
              <a:rPr kumimoji="1" lang="en-US" altLang="ja-JP" dirty="0"/>
              <a:t>1</a:t>
            </a:r>
            <a:r>
              <a:rPr kumimoji="1" lang="ja-JP" altLang="en-US"/>
              <a:t>回の計</a:t>
            </a:r>
            <a:r>
              <a:rPr kumimoji="1" lang="en-US" altLang="ja-JP" dirty="0"/>
              <a:t>2</a:t>
            </a:r>
            <a:r>
              <a:rPr kumimoji="1" lang="ja-JP" altLang="en-US"/>
              <a:t>回のリクエストで求めることができます。</a:t>
            </a:r>
            <a:endParaRPr kumimoji="1" lang="en-US" altLang="ja-JP" dirty="0"/>
          </a:p>
          <a:p>
            <a:endParaRPr kumimoji="1" lang="en-US" altLang="ja-JP" dirty="0"/>
          </a:p>
          <a:p>
            <a:r>
              <a:rPr kumimoji="1" lang="ja-JP" altLang="en-US"/>
              <a:t>残りの巡回候補はこれらよりも短時間になることが稀であると思われるため、これらを求めるだけで最適シフトを求めることが可能になると考えています。</a:t>
            </a:r>
            <a:endParaRPr kumimoji="1" lang="en-US" altLang="ja-JP" dirty="0"/>
          </a:p>
          <a:p>
            <a:endParaRPr kumimoji="1" lang="en-US" altLang="ja-JP" dirty="0"/>
          </a:p>
          <a:p>
            <a:r>
              <a:rPr kumimoji="1" lang="ja-JP" altLang="en-US"/>
              <a:t>このように、事前知識を加えることで探索空間を大幅に削減し、実現を可能にしました。</a:t>
            </a:r>
            <a:endParaRPr kumimoji="1" lang="en-US" altLang="ja-JP" dirty="0"/>
          </a:p>
          <a:p>
            <a:endParaRPr kumimoji="1" lang="en-US" altLang="ja-JP" dirty="0"/>
          </a:p>
          <a:p>
            <a:r>
              <a:rPr kumimoji="1" lang="en-US" altLang="ja-JP" dirty="0"/>
              <a:t>O(n!^2)</a:t>
            </a:r>
            <a:r>
              <a:rPr kumimoji="1" lang="ja-JP" altLang="en-US"/>
              <a:t>から</a:t>
            </a:r>
            <a:r>
              <a:rPr kumimoji="1" lang="en-US" altLang="ja-JP" dirty="0"/>
              <a:t>O(1)</a:t>
            </a:r>
            <a:r>
              <a:rPr kumimoji="1" lang="ja-JP" altLang="en-US"/>
              <a:t>に。</a:t>
            </a:r>
            <a:endParaRPr kumimoji="1" lang="en-US" altLang="ja-JP" dirty="0"/>
          </a:p>
          <a:p>
            <a:endParaRPr kumimoji="1" lang="en-US" altLang="ja-JP" dirty="0"/>
          </a:p>
          <a:p>
            <a:r>
              <a:rPr kumimoji="1" lang="en-US" altLang="ja-JP" dirty="0"/>
              <a:t>05:40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18</a:t>
            </a:fld>
            <a:endParaRPr kumimoji="1" lang="ja-JP" altLang="en-US"/>
          </a:p>
        </p:txBody>
      </p:sp>
    </p:spTree>
    <p:extLst>
      <p:ext uri="{BB962C8B-B14F-4D97-AF65-F5344CB8AC3E}">
        <p14:creationId xmlns:p14="http://schemas.microsoft.com/office/powerpoint/2010/main" val="3828873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私たちの提案システムによって，配達員不足が解消されることが期待できます。</a:t>
            </a:r>
            <a:endParaRPr kumimoji="1" lang="en-US" altLang="ja-JP" dirty="0"/>
          </a:p>
          <a:p>
            <a:endParaRPr kumimoji="1" lang="en-US" altLang="ja-JP" dirty="0"/>
          </a:p>
          <a:p>
            <a:r>
              <a:rPr kumimoji="1" lang="ja-JP" altLang="en-US"/>
              <a:t>さらに言うと、稼げる仕事であるという認識が普及されれば、配達員をやりたい人が飽和し、むしろ供給過多な状況を生み出せるのではないかとも考えています。</a:t>
            </a:r>
            <a:endParaRPr kumimoji="1" lang="en-US" altLang="ja-JP" dirty="0"/>
          </a:p>
          <a:p>
            <a:endParaRPr kumimoji="1" lang="en-US" altLang="ja-JP" dirty="0"/>
          </a:p>
          <a:p>
            <a:r>
              <a:rPr kumimoji="1" lang="ja-JP" altLang="en-US"/>
              <a:t>（アニメーション</a:t>
            </a:r>
            <a:r>
              <a:rPr kumimoji="1" lang="en-US" altLang="ja-JP" dirty="0"/>
              <a:t> 2</a:t>
            </a:r>
            <a:r>
              <a:rPr kumimoji="1" lang="ja-JP" altLang="en-US"/>
              <a:t>回</a:t>
            </a:r>
            <a:r>
              <a:rPr kumimoji="1" lang="en-US" altLang="ja-JP" dirty="0"/>
              <a:t>)</a:t>
            </a:r>
          </a:p>
          <a:p>
            <a:r>
              <a:rPr kumimoji="1" lang="ja-JP" altLang="en-US"/>
              <a:t>これにより、</a:t>
            </a:r>
            <a:r>
              <a:rPr kumimoji="1" lang="en-US" altLang="ja-JP" dirty="0" err="1"/>
              <a:t>UberEats</a:t>
            </a:r>
            <a:r>
              <a:rPr kumimoji="1" lang="ja-JP" altLang="en-US"/>
              <a:t>などの食事の宅配代行サービスの普及はもちろん、それ以外の様々なもののリアルタイム配達も可能にできると考えています。</a:t>
            </a:r>
            <a:endParaRPr kumimoji="1" lang="en-US" altLang="ja-JP" dirty="0"/>
          </a:p>
          <a:p>
            <a:endParaRPr kumimoji="1" lang="en-US" altLang="ja-JP" dirty="0"/>
          </a:p>
          <a:p>
            <a:r>
              <a:rPr kumimoji="1" lang="ja-JP" altLang="en-US"/>
              <a:t>つまり、私たちは「欲しいと思った物がすぐ届く」ということが当たり前に考えられるようになり、生活がより豊かになります。</a:t>
            </a:r>
            <a:endParaRPr kumimoji="1" lang="en-US" altLang="ja-JP" dirty="0"/>
          </a:p>
          <a:p>
            <a:endParaRPr kumimoji="1" lang="en-US" altLang="ja-JP" dirty="0"/>
          </a:p>
          <a:p>
            <a:r>
              <a:rPr kumimoji="1" lang="ja-JP" altLang="en-US"/>
              <a:t>さらに、それに付随して新しいビジネスが生まれることも期待できます。</a:t>
            </a:r>
            <a:endParaRPr kumimoji="1" lang="en-US" altLang="ja-JP" dirty="0"/>
          </a:p>
          <a:p>
            <a:endParaRPr kumimoji="1" lang="en-US" altLang="ja-JP" dirty="0"/>
          </a:p>
          <a:p>
            <a:r>
              <a:rPr kumimoji="1" lang="en-US" altLang="ja-JP" dirty="0"/>
              <a:t>06:20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19</a:t>
            </a:fld>
            <a:endParaRPr kumimoji="1" lang="ja-JP" altLang="en-US"/>
          </a:p>
        </p:txBody>
      </p:sp>
    </p:spTree>
    <p:extLst>
      <p:ext uri="{BB962C8B-B14F-4D97-AF65-F5344CB8AC3E}">
        <p14:creationId xmlns:p14="http://schemas.microsoft.com/office/powerpoint/2010/main" val="1699375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応用可能性のある既存サービスとしては，買い物代行サービスであるミクマや，最近話題のタイミーなどが挙げられます。</a:t>
            </a:r>
            <a:endParaRPr kumimoji="1" lang="en-US" altLang="ja-JP" dirty="0"/>
          </a:p>
          <a:p>
            <a:endParaRPr kumimoji="1" lang="en-US" altLang="ja-JP" dirty="0"/>
          </a:p>
          <a:p>
            <a:r>
              <a:rPr kumimoji="1" lang="ja-JP" altLang="en-US"/>
              <a:t>ここで、これまでは，バイクによる配達を想定していましたが，公共交通機関を含めた探索を用いることで，応用の幅がさらに広まるとも考えています。</a:t>
            </a:r>
            <a:endParaRPr kumimoji="1" lang="en-US" altLang="ja-JP" dirty="0"/>
          </a:p>
          <a:p>
            <a:endParaRPr kumimoji="1" lang="en-US" altLang="ja-JP" dirty="0"/>
          </a:p>
          <a:p>
            <a:r>
              <a:rPr kumimoji="1" lang="en-US" altLang="ja-JP" dirty="0"/>
              <a:t>06:40</a:t>
            </a:r>
          </a:p>
          <a:p>
            <a:endParaRPr kumimoji="1" lang="en-US" altLang="ja-JP" dirty="0"/>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20</a:t>
            </a:fld>
            <a:endParaRPr kumimoji="1" lang="ja-JP" altLang="en-US"/>
          </a:p>
        </p:txBody>
      </p:sp>
    </p:spTree>
    <p:extLst>
      <p:ext uri="{BB962C8B-B14F-4D97-AF65-F5344CB8AC3E}">
        <p14:creationId xmlns:p14="http://schemas.microsoft.com/office/powerpoint/2010/main" val="217830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今あるレストランの中でも，デリバリーに対応していないレストランは多くあります。そのようなレストランも，</a:t>
            </a:r>
            <a:r>
              <a:rPr kumimoji="1" lang="en-US" altLang="ja-JP" dirty="0"/>
              <a:t>Uber Eats</a:t>
            </a:r>
            <a:r>
              <a:rPr kumimoji="1" lang="ja-JP" altLang="en-US"/>
              <a:t>に委託することで，デリバリーを始めることができます。それによって，ユーザーは，多種多様な</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3</a:t>
            </a:fld>
            <a:endParaRPr kumimoji="1" lang="ja-JP" altLang="en-US"/>
          </a:p>
        </p:txBody>
      </p:sp>
    </p:spTree>
    <p:extLst>
      <p:ext uri="{BB962C8B-B14F-4D97-AF65-F5344CB8AC3E}">
        <p14:creationId xmlns:p14="http://schemas.microsoft.com/office/powerpoint/2010/main" val="375768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公共交通機関を含めた場合のシフト提案例について考えてみましょう。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例えば，このカレンダーのように，</a:t>
            </a:r>
            <a:r>
              <a:rPr kumimoji="1" lang="en-US" altLang="ja-JP" dirty="0"/>
              <a:t>12</a:t>
            </a:r>
            <a:r>
              <a:rPr kumimoji="1" lang="ja-JP" altLang="en-US"/>
              <a:t>時まで東京駅で予定があり，</a:t>
            </a:r>
            <a:r>
              <a:rPr kumimoji="1" lang="en-US" altLang="ja-JP" dirty="0"/>
              <a:t>14</a:t>
            </a:r>
            <a:r>
              <a:rPr kumimoji="1" lang="ja-JP" altLang="en-US"/>
              <a:t>時から渋谷駅で予定があるとします。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2</a:t>
            </a:r>
            <a:r>
              <a:rPr kumimoji="1" lang="ja-JP" altLang="en-US"/>
              <a:t>時間のスキマ時間を有効活用できたら嬉しいですよね？</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提案システムはそれを可能にします。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NAVITIME</a:t>
            </a:r>
            <a:r>
              <a:rPr kumimoji="1" lang="ja-JP" altLang="en-US"/>
              <a:t>の電車・バスを含む最適経路探索を用いることで，移動を含めたシフトを提案することができます。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つまり，今までは，単なる「移動」であった時間を，仕事に変えることができるのです。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07:40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21</a:t>
            </a:fld>
            <a:endParaRPr kumimoji="1" lang="ja-JP" altLang="en-US"/>
          </a:p>
        </p:txBody>
      </p:sp>
    </p:spTree>
    <p:extLst>
      <p:ext uri="{BB962C8B-B14F-4D97-AF65-F5344CB8AC3E}">
        <p14:creationId xmlns:p14="http://schemas.microsoft.com/office/powerpoint/2010/main" val="3597354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まとめです。</a:t>
            </a:r>
            <a:endParaRPr kumimoji="1" lang="en-US" altLang="ja-JP" dirty="0"/>
          </a:p>
          <a:p>
            <a:r>
              <a:rPr kumimoji="1" lang="ja-JP" altLang="en-US"/>
              <a:t>サービスの提供者，注文者，配達者のメリットになるシステムを提案しました。</a:t>
            </a:r>
            <a:endParaRPr kumimoji="1" lang="en-US" altLang="ja-JP" dirty="0"/>
          </a:p>
          <a:p>
            <a:endParaRPr kumimoji="1" lang="en-US" altLang="ja-JP" dirty="0"/>
          </a:p>
          <a:p>
            <a:r>
              <a:rPr kumimoji="1" lang="en-US" altLang="ja-JP" dirty="0"/>
              <a:t>07:50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22</a:t>
            </a:fld>
            <a:endParaRPr kumimoji="1" lang="ja-JP" altLang="en-US"/>
          </a:p>
        </p:txBody>
      </p:sp>
    </p:spTree>
    <p:extLst>
      <p:ext uri="{BB962C8B-B14F-4D97-AF65-F5344CB8AC3E}">
        <p14:creationId xmlns:p14="http://schemas.microsoft.com/office/powerpoint/2010/main" val="3798245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具体的に説明すると、通常の複数経由時の最適経路探索などは</a:t>
            </a:r>
            <a:r>
              <a:rPr kumimoji="1" lang="en-US" altLang="ja-JP" dirty="0"/>
              <a:t>1</a:t>
            </a:r>
            <a:r>
              <a:rPr kumimoji="1" lang="ja-JP" altLang="en-US"/>
              <a:t>回のリクエストで最適なものが求まりますが、</a:t>
            </a:r>
            <a:endParaRPr kumimoji="1" lang="en-US" altLang="ja-JP" dirty="0"/>
          </a:p>
          <a:p>
            <a:r>
              <a:rPr kumimoji="1" lang="ja-JP" altLang="en-US"/>
              <a:t>複数経路探索</a:t>
            </a:r>
            <a:r>
              <a:rPr kumimoji="1" lang="en-US" altLang="ja-JP" dirty="0"/>
              <a:t>API</a:t>
            </a:r>
            <a:r>
              <a:rPr kumimoji="1" lang="ja-JP" altLang="en-US"/>
              <a:t>をそのまま呼び出すと順番が逆になってしまう</a:t>
            </a:r>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23</a:t>
            </a:fld>
            <a:endParaRPr kumimoji="1" lang="ja-JP" altLang="en-US"/>
          </a:p>
        </p:txBody>
      </p:sp>
    </p:spTree>
    <p:extLst>
      <p:ext uri="{BB962C8B-B14F-4D97-AF65-F5344CB8AC3E}">
        <p14:creationId xmlns:p14="http://schemas.microsoft.com/office/powerpoint/2010/main" val="355024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Uber Eats</a:t>
            </a:r>
            <a:r>
              <a:rPr kumimoji="1" lang="ja-JP" altLang="en-US"/>
              <a:t>は，この</a:t>
            </a:r>
            <a:r>
              <a:rPr kumimoji="1" lang="en-US" altLang="ja-JP" dirty="0"/>
              <a:t>2</a:t>
            </a:r>
            <a:r>
              <a:rPr kumimoji="1" lang="ja-JP" altLang="en-US"/>
              <a:t>年間で利用者が約</a:t>
            </a:r>
            <a:r>
              <a:rPr kumimoji="1" lang="en-US" altLang="ja-JP" dirty="0"/>
              <a:t>9</a:t>
            </a:r>
            <a:r>
              <a:rPr kumimoji="1" lang="ja-JP" altLang="en-US"/>
              <a:t>倍の</a:t>
            </a:r>
            <a:r>
              <a:rPr kumimoji="1" lang="en-US" altLang="ja-JP" dirty="0"/>
              <a:t>80</a:t>
            </a:r>
            <a:r>
              <a:rPr kumimoji="1" lang="ja-JP" altLang="en-US"/>
              <a:t>万人に拡大しました。しかし，</a:t>
            </a:r>
            <a:r>
              <a:rPr kumimoji="1" lang="en-US" altLang="ja-JP" dirty="0"/>
              <a:t>〜〜</a:t>
            </a:r>
          </a:p>
          <a:p>
            <a:endParaRPr kumimoji="1" lang="en-US" altLang="ja-JP" dirty="0"/>
          </a:p>
          <a:p>
            <a:r>
              <a:rPr kumimoji="1" lang="ja-JP" altLang="en-US"/>
              <a:t>配達員の不足は、ウーバーイーツに限らず、様々な面で影響をもたらす社会的な課題となっています。</a:t>
            </a:r>
            <a:endParaRPr kumimoji="1" lang="en-US" altLang="ja-JP" dirty="0"/>
          </a:p>
          <a:p>
            <a:endParaRPr lang="en-US" altLang="ja-JP" dirty="0"/>
          </a:p>
          <a:p>
            <a:r>
              <a:rPr lang="ja-JP" altLang="en-US"/>
              <a:t>また，つい先日</a:t>
            </a:r>
            <a:r>
              <a:rPr lang="en-US" altLang="ja-JP" dirty="0"/>
              <a:t>〜〜〜</a:t>
            </a:r>
          </a:p>
          <a:p>
            <a:endParaRPr lang="en-US" altLang="ja-JP" dirty="0"/>
          </a:p>
          <a:p>
            <a:r>
              <a:rPr lang="ja-JP" altLang="en-US"/>
              <a:t>配達員不足が深刻化すると，注文の受注率の低下による，サービスの利便性の低下</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01:30</a:t>
            </a:r>
          </a:p>
          <a:p>
            <a:endParaRPr lang="en-US" altLang="ja-JP" dirty="0"/>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4</a:t>
            </a:fld>
            <a:endParaRPr kumimoji="1" lang="ja-JP" altLang="en-US"/>
          </a:p>
        </p:txBody>
      </p:sp>
    </p:spTree>
    <p:extLst>
      <p:ext uri="{BB962C8B-B14F-4D97-AF65-F5344CB8AC3E}">
        <p14:creationId xmlns:p14="http://schemas.microsoft.com/office/powerpoint/2010/main" val="250755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私たちの目的は，配達員不足を解消することです。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配達員不足を解消するためにはどうしたらいいのでしょうか？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簡単な解決方法があります。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それはお金です。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割のいい仕事であれば，自然に人が集まってきます。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私たちの提案システムでは，効率よく稼げるシフトの</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02:00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5</a:t>
            </a:fld>
            <a:endParaRPr kumimoji="1" lang="ja-JP" altLang="en-US"/>
          </a:p>
        </p:txBody>
      </p:sp>
    </p:spTree>
    <p:extLst>
      <p:ext uri="{BB962C8B-B14F-4D97-AF65-F5344CB8AC3E}">
        <p14:creationId xmlns:p14="http://schemas.microsoft.com/office/powerpoint/2010/main" val="3725757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500</a:t>
            </a:r>
            <a:r>
              <a:rPr kumimoji="1" lang="ja-JP" altLang="en-US"/>
              <a:t>円稼げると言われるのと，</a:t>
            </a:r>
            <a:r>
              <a:rPr kumimoji="1" lang="en-US" altLang="ja-JP" dirty="0"/>
              <a:t>2000</a:t>
            </a:r>
            <a:r>
              <a:rPr kumimoji="1" lang="ja-JP" altLang="en-US"/>
              <a:t>円稼げると言われるのでは，どちらの仕事をやりたいですか？もちろん後者だと思います。</a:t>
            </a:r>
            <a:endParaRPr kumimoji="1" lang="en-US" altLang="ja-JP" dirty="0"/>
          </a:p>
          <a:p>
            <a:endParaRPr kumimoji="1" lang="en-US" altLang="ja-JP" dirty="0"/>
          </a:p>
          <a:p>
            <a:r>
              <a:rPr kumimoji="1" lang="ja-JP" altLang="en-US"/>
              <a:t>現状の</a:t>
            </a:r>
            <a:r>
              <a:rPr kumimoji="1" lang="en-US" altLang="ja-JP" dirty="0"/>
              <a:t> Uber Eats </a:t>
            </a:r>
            <a:r>
              <a:rPr kumimoji="1" lang="ja-JP" altLang="en-US"/>
              <a:t>は注文は最初の受注時には</a:t>
            </a:r>
            <a:r>
              <a:rPr kumimoji="1" lang="en-US" altLang="ja-JP" dirty="0"/>
              <a:t>1</a:t>
            </a:r>
            <a:r>
              <a:rPr kumimoji="1" lang="ja-JP" altLang="en-US"/>
              <a:t>件ずつしか受注できません。つまり，</a:t>
            </a:r>
            <a:r>
              <a:rPr kumimoji="1" lang="en-US" altLang="ja-JP" dirty="0"/>
              <a:t>500</a:t>
            </a:r>
            <a:r>
              <a:rPr kumimoji="1" lang="ja-JP" altLang="en-US"/>
              <a:t>円稼げるシフトがあるけどやりますか？という提案をされます。</a:t>
            </a:r>
            <a:endParaRPr kumimoji="1" lang="en-US" altLang="ja-JP" dirty="0"/>
          </a:p>
          <a:p>
            <a:r>
              <a:rPr kumimoji="1" lang="ja-JP" altLang="en-US"/>
              <a:t>それに対して，私たちの提案システムでは，最適経路探索によって，複数の配達を行うシフトを提案します。</a:t>
            </a:r>
            <a:endParaRPr kumimoji="1" lang="en-US" altLang="ja-JP" dirty="0"/>
          </a:p>
          <a:p>
            <a:r>
              <a:rPr kumimoji="1" lang="en-US" altLang="ja-JP" dirty="0"/>
              <a:t>(</a:t>
            </a:r>
            <a:r>
              <a:rPr kumimoji="1" lang="ja-JP" altLang="en-US"/>
              <a:t>アニメーション</a:t>
            </a:r>
            <a:r>
              <a:rPr kumimoji="1" lang="en-US" altLang="ja-JP" dirty="0"/>
              <a:t>2</a:t>
            </a:r>
            <a:r>
              <a:rPr kumimoji="1" lang="ja-JP" altLang="en-US"/>
              <a:t>回</a:t>
            </a:r>
            <a:r>
              <a:rPr kumimoji="1" lang="en-US" altLang="ja-JP" dirty="0"/>
              <a:t>)</a:t>
            </a:r>
          </a:p>
          <a:p>
            <a:r>
              <a:rPr kumimoji="1" lang="ja-JP" altLang="en-US"/>
              <a:t>つまり，</a:t>
            </a:r>
            <a:r>
              <a:rPr kumimoji="1" lang="en-US" altLang="ja-JP" dirty="0"/>
              <a:t>2000</a:t>
            </a:r>
            <a:r>
              <a:rPr kumimoji="1" lang="ja-JP" altLang="en-US"/>
              <a:t>円稼げるシフトがあるけど，やりますか？というようなシフト提案をすることができます。</a:t>
            </a:r>
            <a:endParaRPr kumimoji="1" lang="en-US" altLang="ja-JP" dirty="0"/>
          </a:p>
          <a:p>
            <a:endParaRPr kumimoji="1" lang="en-US" altLang="ja-JP" dirty="0"/>
          </a:p>
          <a:p>
            <a:r>
              <a:rPr kumimoji="1" lang="en-US" altLang="ja-JP" dirty="0"/>
              <a:t>02:40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6</a:t>
            </a:fld>
            <a:endParaRPr kumimoji="1" lang="ja-JP" altLang="en-US"/>
          </a:p>
        </p:txBody>
      </p:sp>
    </p:spTree>
    <p:extLst>
      <p:ext uri="{BB962C8B-B14F-4D97-AF65-F5344CB8AC3E}">
        <p14:creationId xmlns:p14="http://schemas.microsoft.com/office/powerpoint/2010/main" val="210820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さらに，便利なものでも、操作性が悪かったり、複雑だったりするものはユーザは利用してくれません。</a:t>
            </a:r>
            <a:endParaRPr kumimoji="1" lang="en-US" altLang="ja-JP" dirty="0"/>
          </a:p>
          <a:p>
            <a:r>
              <a:rPr kumimoji="1" lang="ja-JP" altLang="en-US"/>
              <a:t>本システムでは、ユーザビリティを追求し、ユーザによる操作を徹底的に排除することも目指しました。</a:t>
            </a:r>
            <a:endParaRPr kumimoji="1" lang="en-US" altLang="ja-JP" dirty="0"/>
          </a:p>
          <a:p>
            <a:endParaRPr kumimoji="1" lang="en-US" altLang="ja-JP" dirty="0"/>
          </a:p>
          <a:p>
            <a:r>
              <a:rPr kumimoji="1" lang="ja-JP" altLang="en-US"/>
              <a:t>具体的には，</a:t>
            </a:r>
            <a:r>
              <a:rPr kumimoji="1" lang="en-US" altLang="ja-JP" dirty="0"/>
              <a:t>Google Calendar </a:t>
            </a:r>
            <a:r>
              <a:rPr kumimoji="1" lang="ja-JP" altLang="en-US"/>
              <a:t>からユーザーのバイト可能時間を自動的に取得し，</a:t>
            </a:r>
            <a:r>
              <a:rPr kumimoji="1" lang="en-US" altLang="ja-JP" dirty="0"/>
              <a:t>〜〜</a:t>
            </a:r>
          </a:p>
          <a:p>
            <a:endParaRPr kumimoji="1" lang="en-US" altLang="ja-JP" dirty="0"/>
          </a:p>
          <a:p>
            <a:r>
              <a:rPr kumimoji="1" lang="en-US" altLang="ja-JP" dirty="0"/>
              <a:t>03:20</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7</a:t>
            </a:fld>
            <a:endParaRPr kumimoji="1" lang="ja-JP" altLang="en-US"/>
          </a:p>
        </p:txBody>
      </p:sp>
    </p:spTree>
    <p:extLst>
      <p:ext uri="{BB962C8B-B14F-4D97-AF65-F5344CB8AC3E}">
        <p14:creationId xmlns:p14="http://schemas.microsoft.com/office/powerpoint/2010/main" val="265467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r>
              <a:rPr kumimoji="1" lang="ja-JP" altLang="en-US"/>
              <a:t>サービスイメージです。</a:t>
            </a:r>
            <a:endParaRPr kumimoji="1" lang="en-US" altLang="ja-JP" dirty="0"/>
          </a:p>
          <a:p>
            <a:r>
              <a:rPr kumimoji="1" lang="en-US" altLang="ja-JP" dirty="0"/>
              <a:t>Google Calendar</a:t>
            </a:r>
            <a:r>
              <a:rPr kumimoji="1" lang="ja-JP" altLang="en-US"/>
              <a:t>から取得した予定と，オーダー一覧を用いて，最適シフトの探索を行い，それを，ユーザーに通知するという流れです。</a:t>
            </a:r>
            <a:endParaRPr kumimoji="1" lang="en-US" altLang="ja-JP" dirty="0"/>
          </a:p>
          <a:p>
            <a:endParaRPr kumimoji="1" lang="en-US" altLang="ja-JP" dirty="0"/>
          </a:p>
          <a:p>
            <a:r>
              <a:rPr kumimoji="1" lang="en-US" altLang="ja-JP" dirty="0"/>
              <a:t>03:30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8</a:t>
            </a:fld>
            <a:endParaRPr kumimoji="1" lang="ja-JP" altLang="en-US"/>
          </a:p>
        </p:txBody>
      </p:sp>
    </p:spTree>
    <p:extLst>
      <p:ext uri="{BB962C8B-B14F-4D97-AF65-F5344CB8AC3E}">
        <p14:creationId xmlns:p14="http://schemas.microsoft.com/office/powerpoint/2010/main" val="177154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それでは，</a:t>
            </a:r>
            <a:r>
              <a:rPr kumimoji="1" lang="en-US" altLang="ja-JP" dirty="0"/>
              <a:t>demo</a:t>
            </a:r>
            <a:r>
              <a:rPr kumimoji="1" lang="ja-JP" altLang="en-US"/>
              <a:t>動画をご覧ください。</a:t>
            </a:r>
            <a:endParaRPr kumimoji="1" lang="en-US" altLang="ja-JP" dirty="0"/>
          </a:p>
          <a:p>
            <a:r>
              <a:rPr kumimoji="1" lang="en-US" altLang="ja-JP" dirty="0"/>
              <a:t>(</a:t>
            </a:r>
            <a:r>
              <a:rPr kumimoji="1" lang="ja-JP" altLang="en-US"/>
              <a:t>左動画</a:t>
            </a:r>
            <a:r>
              <a:rPr kumimoji="1" lang="en-US" altLang="ja-JP" dirty="0"/>
              <a:t>)</a:t>
            </a:r>
          </a:p>
          <a:p>
            <a:r>
              <a:rPr kumimoji="1" lang="ja-JP" altLang="en-US"/>
              <a:t>まずは，</a:t>
            </a:r>
            <a:r>
              <a:rPr kumimoji="1" lang="en-US" altLang="ja-JP" dirty="0"/>
              <a:t>Uber Eats </a:t>
            </a:r>
            <a:r>
              <a:rPr kumimoji="1" lang="ja-JP" altLang="en-US"/>
              <a:t>の注文者は</a:t>
            </a:r>
            <a:endParaRPr kumimoji="1" lang="en-US" altLang="ja-JP" dirty="0"/>
          </a:p>
          <a:p>
            <a:endParaRPr kumimoji="1" lang="en-US" altLang="ja-JP" dirty="0"/>
          </a:p>
          <a:p>
            <a:r>
              <a:rPr kumimoji="1" lang="ja-JP" altLang="en-US"/>
              <a:t>アプリを開くと，最適な配達経路が表示されます。配達者はこれを見て，仕事をするかを決めることができます。</a:t>
            </a:r>
            <a:endParaRPr kumimoji="1" lang="en-US" altLang="ja-JP" dirty="0"/>
          </a:p>
          <a:p>
            <a:r>
              <a:rPr kumimoji="1" lang="ja-JP" altLang="en-US"/>
              <a:t>オーダー一覧もアプリ内で確認できるようになっている。</a:t>
            </a:r>
            <a:endParaRPr kumimoji="1" lang="en-US" altLang="ja-JP" dirty="0"/>
          </a:p>
          <a:p>
            <a:endParaRPr kumimoji="1" lang="en-US" altLang="ja-JP" dirty="0"/>
          </a:p>
          <a:p>
            <a:r>
              <a:rPr kumimoji="1" lang="en-US" altLang="ja-JP" dirty="0"/>
              <a:t>04:00</a:t>
            </a:r>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9</a:t>
            </a:fld>
            <a:endParaRPr kumimoji="1" lang="ja-JP" altLang="en-US"/>
          </a:p>
        </p:txBody>
      </p:sp>
    </p:spTree>
    <p:extLst>
      <p:ext uri="{BB962C8B-B14F-4D97-AF65-F5344CB8AC3E}">
        <p14:creationId xmlns:p14="http://schemas.microsoft.com/office/powerpoint/2010/main" val="155748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こちらがシステムの概要です。</a:t>
            </a:r>
            <a:endParaRPr kumimoji="1" lang="en-US" altLang="ja-JP" dirty="0"/>
          </a:p>
          <a:p>
            <a:r>
              <a:rPr kumimoji="1" lang="ja-JP" altLang="en-US"/>
              <a:t>まず，注文者側は，</a:t>
            </a:r>
            <a:r>
              <a:rPr kumimoji="1" lang="en-US" altLang="ja-JP" dirty="0"/>
              <a:t>Uber Eats</a:t>
            </a:r>
            <a:r>
              <a:rPr kumimoji="1" lang="ja-JP" altLang="en-US"/>
              <a:t>のモックアプリを作りました。</a:t>
            </a:r>
            <a:endParaRPr kumimoji="1" lang="en-US" altLang="ja-JP" dirty="0"/>
          </a:p>
          <a:p>
            <a:r>
              <a:rPr kumimoji="1" lang="ja-JP" altLang="en-US"/>
              <a:t>そのアプリから，注文を送信すると，</a:t>
            </a:r>
            <a:r>
              <a:rPr kumimoji="1" lang="en-US" altLang="ja-JP" dirty="0" err="1"/>
              <a:t>FireStore</a:t>
            </a:r>
            <a:r>
              <a:rPr kumimoji="1" lang="ja-JP" altLang="en-US"/>
              <a:t>に登録されます。</a:t>
            </a:r>
            <a:endParaRPr kumimoji="1" lang="en-US" altLang="ja-JP" dirty="0"/>
          </a:p>
          <a:p>
            <a:endParaRPr kumimoji="1" lang="en-US" altLang="ja-JP" dirty="0"/>
          </a:p>
          <a:p>
            <a:r>
              <a:rPr kumimoji="1" lang="ja-JP" altLang="en-US"/>
              <a:t>提案アプリ側からは，オーダーの状況をリアルタイムに反映します。</a:t>
            </a:r>
            <a:endParaRPr kumimoji="1" lang="en-US" altLang="ja-JP" dirty="0"/>
          </a:p>
          <a:p>
            <a:endParaRPr kumimoji="1" lang="en-US" altLang="ja-JP" dirty="0"/>
          </a:p>
          <a:p>
            <a:r>
              <a:rPr kumimoji="1" lang="en-US" altLang="ja-JP" dirty="0"/>
              <a:t>Google Calendar</a:t>
            </a:r>
            <a:r>
              <a:rPr kumimoji="1" lang="ja-JP" altLang="en-US"/>
              <a:t>からは，定期的に空き時間を取得します。</a:t>
            </a:r>
            <a:endParaRPr kumimoji="1" lang="en-US" altLang="ja-JP" dirty="0"/>
          </a:p>
          <a:p>
            <a:endParaRPr kumimoji="1" lang="en-US" altLang="ja-JP" dirty="0"/>
          </a:p>
          <a:p>
            <a:r>
              <a:rPr kumimoji="1" lang="en-US" altLang="ja-JP" dirty="0"/>
              <a:t>NAVITIME API</a:t>
            </a:r>
            <a:r>
              <a:rPr kumimoji="1" lang="ja-JP" altLang="en-US"/>
              <a:t>は，最適シフト探索の際に，</a:t>
            </a:r>
            <a:r>
              <a:rPr kumimoji="1" lang="en-US" altLang="ja-JP" dirty="0"/>
              <a:t>〜〜</a:t>
            </a:r>
          </a:p>
          <a:p>
            <a:r>
              <a:rPr kumimoji="1" lang="ja-JP" altLang="en-US"/>
              <a:t>また，最適な巡回経路の</a:t>
            </a:r>
            <a:r>
              <a:rPr kumimoji="1" lang="en-US" altLang="ja-JP" dirty="0"/>
              <a:t>MAP</a:t>
            </a:r>
            <a:r>
              <a:rPr kumimoji="1" lang="ja-JP" altLang="en-US"/>
              <a:t>表示の際に，</a:t>
            </a:r>
            <a:r>
              <a:rPr kumimoji="1" lang="en-US" altLang="ja-JP" dirty="0"/>
              <a:t>〜〜〜</a:t>
            </a:r>
          </a:p>
          <a:p>
            <a:endParaRPr kumimoji="1" lang="en-US" altLang="ja-JP" dirty="0"/>
          </a:p>
          <a:p>
            <a:r>
              <a:rPr kumimoji="1" lang="en-US" altLang="ja-JP" dirty="0"/>
              <a:t>04:40</a:t>
            </a:r>
          </a:p>
          <a:p>
            <a:endParaRPr kumimoji="1" lang="ja-JP" altLang="en-US"/>
          </a:p>
        </p:txBody>
      </p:sp>
      <p:sp>
        <p:nvSpPr>
          <p:cNvPr id="4" name="スライド番号プレースホルダー 3"/>
          <p:cNvSpPr>
            <a:spLocks noGrp="1"/>
          </p:cNvSpPr>
          <p:nvPr>
            <p:ph type="sldNum" sz="quarter" idx="5"/>
          </p:nvPr>
        </p:nvSpPr>
        <p:spPr/>
        <p:txBody>
          <a:bodyPr/>
          <a:lstStyle/>
          <a:p>
            <a:fld id="{AAC82A59-E4CB-B744-BE83-1A8E13CB8E5A}" type="slidenum">
              <a:rPr kumimoji="1" lang="ja-JP" altLang="en-US" smtClean="0"/>
              <a:t>10</a:t>
            </a:fld>
            <a:endParaRPr kumimoji="1" lang="ja-JP" altLang="en-US"/>
          </a:p>
        </p:txBody>
      </p:sp>
    </p:spTree>
    <p:extLst>
      <p:ext uri="{BB962C8B-B14F-4D97-AF65-F5344CB8AC3E}">
        <p14:creationId xmlns:p14="http://schemas.microsoft.com/office/powerpoint/2010/main" val="1799722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84CFED-51CE-CF4B-94DB-C561B515C4B3}"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E4D4A21E-0F88-CD47-85EF-F450952E0E64}"/>
              </a:ext>
            </a:extLst>
          </p:cNvPr>
          <p:cNvSpPr/>
          <p:nvPr userDrawn="1"/>
        </p:nvSpPr>
        <p:spPr>
          <a:xfrm>
            <a:off x="-14068" y="-14068"/>
            <a:ext cx="12204000" cy="6876000"/>
          </a:xfrm>
          <a:prstGeom prst="rect">
            <a:avLst/>
          </a:prstGeom>
          <a:solidFill>
            <a:schemeClr val="bg1"/>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pic>
        <p:nvPicPr>
          <p:cNvPr id="8" name="図 7">
            <a:extLst>
              <a:ext uri="{FF2B5EF4-FFF2-40B4-BE49-F238E27FC236}">
                <a16:creationId xmlns:a16="http://schemas.microsoft.com/office/drawing/2014/main" id="{5028D89A-25DE-CA4C-990E-33B5EA69D86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05471" y="6405909"/>
            <a:ext cx="3858566" cy="297549"/>
          </a:xfrm>
          <a:prstGeom prst="rect">
            <a:avLst/>
          </a:prstGeom>
        </p:spPr>
      </p:pic>
    </p:spTree>
    <p:extLst>
      <p:ext uri="{BB962C8B-B14F-4D97-AF65-F5344CB8AC3E}">
        <p14:creationId xmlns:p14="http://schemas.microsoft.com/office/powerpoint/2010/main" val="18254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84CFED-51CE-CF4B-94DB-C561B515C4B3}"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E4D4A21E-0F88-CD47-85EF-F450952E0E64}"/>
              </a:ext>
            </a:extLst>
          </p:cNvPr>
          <p:cNvSpPr/>
          <p:nvPr userDrawn="1"/>
        </p:nvSpPr>
        <p:spPr>
          <a:xfrm>
            <a:off x="-14068" y="-14068"/>
            <a:ext cx="12204000" cy="6876000"/>
          </a:xfrm>
          <a:prstGeom prst="rect">
            <a:avLst/>
          </a:prstGeom>
          <a:solidFill>
            <a:schemeClr val="bg1"/>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2278668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84CFED-51CE-CF4B-94DB-C561B515C4B3}" type="slidenum">
              <a:rPr lang="ja-JP" altLang="en-US" smtClean="0"/>
              <a:pPr/>
              <a:t>‹#›</a:t>
            </a:fld>
            <a:endParaRPr lang="ja-JP" altLang="en-US"/>
          </a:p>
        </p:txBody>
      </p:sp>
    </p:spTree>
    <p:extLst>
      <p:ext uri="{BB962C8B-B14F-4D97-AF65-F5344CB8AC3E}">
        <p14:creationId xmlns:p14="http://schemas.microsoft.com/office/powerpoint/2010/main" val="1549516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スライド番号プレースホルダー 2"/>
          <p:cNvSpPr>
            <a:spLocks noGrp="1"/>
          </p:cNvSpPr>
          <p:nvPr>
            <p:ph type="sldNum" sz="quarter" idx="10"/>
          </p:nvPr>
        </p:nvSpPr>
        <p:spPr>
          <a:xfrm>
            <a:off x="9407770" y="6445253"/>
            <a:ext cx="2743200" cy="365125"/>
          </a:xfrm>
        </p:spPr>
        <p:txBody>
          <a:bodyPr/>
          <a:lstStyle/>
          <a:p>
            <a:fld id="{3C84CFED-51CE-CF4B-94DB-C561B515C4B3}" type="slidenum">
              <a:rPr kumimoji="1" lang="ja-JP" altLang="en-US" smtClean="0"/>
              <a:t>‹#›</a:t>
            </a:fld>
            <a:endParaRPr kumimoji="1" lang="ja-JP" altLang="en-US"/>
          </a:p>
        </p:txBody>
      </p:sp>
      <p:sp>
        <p:nvSpPr>
          <p:cNvPr id="4" name="コンテンツ プレースホルダー 2"/>
          <p:cNvSpPr>
            <a:spLocks noGrp="1"/>
          </p:cNvSpPr>
          <p:nvPr>
            <p:ph idx="1"/>
          </p:nvPr>
        </p:nvSpPr>
        <p:spPr>
          <a:xfrm>
            <a:off x="1048048" y="1419497"/>
            <a:ext cx="10081508" cy="4411966"/>
          </a:xfrm>
        </p:spPr>
        <p:txBody>
          <a:bodyPr/>
          <a:lstStyle>
            <a:lvl1pPr marL="0" indent="0">
              <a:buFontTx/>
              <a:buNone/>
              <a:defRPr>
                <a:solidFill>
                  <a:schemeClr val="tx1">
                    <a:lumMod val="75000"/>
                    <a:lumOff val="25000"/>
                  </a:schemeClr>
                </a:solidFill>
              </a:defRPr>
            </a:lvl1pPr>
            <a:lvl2pPr marL="633062" indent="-211021">
              <a:buFont typeface="Wingdings" charset="2"/>
              <a:buChar char="n"/>
              <a:defRPr>
                <a:solidFill>
                  <a:schemeClr val="tx1">
                    <a:lumMod val="75000"/>
                    <a:lumOff val="25000"/>
                  </a:schemeClr>
                </a:solidFill>
              </a:defRPr>
            </a:lvl2pPr>
            <a:lvl3pPr marL="1055103" indent="-211021">
              <a:buFont typeface="Arial" charset="0"/>
              <a:buChar cha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kumimoji="1" lang="ja-JP" altLang="en-US" dirty="0"/>
              <a:t>マスター テキストの書式設定</a:t>
            </a:r>
          </a:p>
          <a:p>
            <a:pPr lvl="1"/>
            <a:r>
              <a:rPr kumimoji="1" lang="en-US" altLang="ja-JP" dirty="0"/>
              <a:t> </a:t>
            </a:r>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723732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2134" y="1077687"/>
            <a:ext cx="11147732" cy="502402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4CFED-51CE-CF4B-94DB-C561B515C4B3}" type="slidenum">
              <a:rPr lang="ja-JP" altLang="en-US" smtClean="0"/>
              <a:pPr/>
              <a:t>‹#›</a:t>
            </a:fld>
            <a:endParaRPr lang="ja-JP" altLang="en-US"/>
          </a:p>
        </p:txBody>
      </p:sp>
      <p:pic>
        <p:nvPicPr>
          <p:cNvPr id="7" name="図 6">
            <a:extLst>
              <a:ext uri="{FF2B5EF4-FFF2-40B4-BE49-F238E27FC236}">
                <a16:creationId xmlns:a16="http://schemas.microsoft.com/office/drawing/2014/main" id="{FED75227-DA9C-6D44-A38F-D445AF1C09E2}"/>
              </a:ext>
            </a:extLst>
          </p:cNvPr>
          <p:cNvPicPr>
            <a:picLocks noChangeAspect="1"/>
          </p:cNvPicPr>
          <p:nvPr userDrawn="1"/>
        </p:nvPicPr>
        <p:blipFill rotWithShape="1">
          <a:blip r:embed="rId6"/>
          <a:srcRect b="13484"/>
          <a:stretch/>
        </p:blipFill>
        <p:spPr>
          <a:xfrm>
            <a:off x="0" y="4123"/>
            <a:ext cx="12192000" cy="779648"/>
          </a:xfrm>
          <a:prstGeom prst="rect">
            <a:avLst/>
          </a:prstGeom>
        </p:spPr>
      </p:pic>
      <p:pic>
        <p:nvPicPr>
          <p:cNvPr id="8" name="図 7">
            <a:extLst>
              <a:ext uri="{FF2B5EF4-FFF2-40B4-BE49-F238E27FC236}">
                <a16:creationId xmlns:a16="http://schemas.microsoft.com/office/drawing/2014/main" id="{D9A8EC0A-5B3D-8E40-8665-697CF31564F9}"/>
              </a:ext>
            </a:extLst>
          </p:cNvPr>
          <p:cNvPicPr>
            <a:picLocks noChangeAspect="1"/>
          </p:cNvPicPr>
          <p:nvPr userDrawn="1"/>
        </p:nvPicPr>
        <p:blipFill>
          <a:blip r:embed="rId7">
            <a:duotone>
              <a:prstClr val="black"/>
              <a:schemeClr val="bg1">
                <a:lumMod val="50000"/>
                <a:tint val="45000"/>
                <a:satMod val="400000"/>
              </a:schemeClr>
            </a:duotone>
          </a:blip>
          <a:stretch>
            <a:fillRect/>
          </a:stretch>
        </p:blipFill>
        <p:spPr>
          <a:xfrm>
            <a:off x="8773242" y="275538"/>
            <a:ext cx="3151161" cy="253594"/>
          </a:xfrm>
          <a:prstGeom prst="rect">
            <a:avLst/>
          </a:prstGeom>
        </p:spPr>
      </p:pic>
      <p:sp>
        <p:nvSpPr>
          <p:cNvPr id="2" name="Title Placeholder 1"/>
          <p:cNvSpPr>
            <a:spLocks noGrp="1"/>
          </p:cNvSpPr>
          <p:nvPr>
            <p:ph type="title"/>
          </p:nvPr>
        </p:nvSpPr>
        <p:spPr>
          <a:xfrm>
            <a:off x="348149" y="102375"/>
            <a:ext cx="8059310" cy="5838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Tree>
    <p:extLst>
      <p:ext uri="{BB962C8B-B14F-4D97-AF65-F5344CB8AC3E}">
        <p14:creationId xmlns:p14="http://schemas.microsoft.com/office/powerpoint/2010/main" val="3574718585"/>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88" r:id="rId3"/>
    <p:sldLayoutId id="2147483698" r:id="rId4"/>
  </p:sldLayoutIdLst>
  <p:hf hdr="0" ftr="0" dt="0"/>
  <p:txStyles>
    <p:titleStyle>
      <a:lvl1pPr algn="l" defTabSz="914400" rtl="0" eaLnBrk="1" latinLnBrk="0" hangingPunct="1">
        <a:lnSpc>
          <a:spcPct val="90000"/>
        </a:lnSpc>
        <a:spcBef>
          <a:spcPct val="0"/>
        </a:spcBef>
        <a:buNone/>
        <a:defRPr kumimoji="1" sz="4000" b="1" i="0" kern="1200">
          <a:solidFill>
            <a:schemeClr val="tx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21.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12.tiff"/><Relationship Id="rId7" Type="http://schemas.openxmlformats.org/officeDocument/2006/relationships/image" Target="../media/image4.tiff"/><Relationship Id="rId12" Type="http://schemas.openxmlformats.org/officeDocument/2006/relationships/image" Target="../media/image35.tif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14.tiff"/><Relationship Id="rId10" Type="http://schemas.openxmlformats.org/officeDocument/2006/relationships/image" Target="../media/image33.tiff"/><Relationship Id="rId4" Type="http://schemas.openxmlformats.org/officeDocument/2006/relationships/image" Target="../media/image31.tiff"/><Relationship Id="rId9" Type="http://schemas.openxmlformats.org/officeDocument/2006/relationships/image" Target="../media/image15.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tiff"/><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ctrTitle"/>
              </p:nvPr>
            </p:nvSpPr>
            <p:spPr>
              <a:xfrm>
                <a:off x="764796" y="1929469"/>
                <a:ext cx="10662408" cy="1641830"/>
              </a:xfrm>
            </p:spPr>
            <p:txBody>
              <a:bodyPr anchor="ctr">
                <a:normAutofit/>
              </a:bodyPr>
              <a:lstStyle/>
              <a:p>
                <a:r>
                  <a:rPr lang="en-US" altLang="ja-JP" sz="4000" b="1" i="1" dirty="0">
                    <a:solidFill>
                      <a:srgbClr val="006400"/>
                    </a:solidFill>
                    <a:latin typeface="Meiryo UI" panose="020B0604030504040204" pitchFamily="34" charset="-128"/>
                    <a:ea typeface="Meiryo UI" panose="020B0604030504040204" pitchFamily="34" charset="-128"/>
                  </a:rPr>
                  <a:t>“NAVITIME</a:t>
                </a:r>
                <a14:m>
                  <m:oMath xmlns:m="http://schemas.openxmlformats.org/officeDocument/2006/math">
                    <m:r>
                      <a:rPr lang="en-US" altLang="ja-JP" sz="4000" b="1" i="1">
                        <a:solidFill>
                          <a:srgbClr val="006400"/>
                        </a:solidFill>
                        <a:latin typeface="Cambria Math" panose="02040503050406030204" pitchFamily="18" charset="0"/>
                        <a:ea typeface="Cambria Math" panose="02040503050406030204" pitchFamily="18" charset="0"/>
                      </a:rPr>
                      <m:t>×</m:t>
                    </m:r>
                  </m:oMath>
                </a14:m>
                <a:r>
                  <a:rPr lang="en-US" altLang="ja-JP" sz="4000" b="1" i="1" dirty="0">
                    <a:solidFill>
                      <a:srgbClr val="006400"/>
                    </a:solidFill>
                    <a:latin typeface="Meiryo UI" panose="020B0604030504040204" pitchFamily="34" charset="-128"/>
                    <a:ea typeface="Meiryo UI" panose="020B0604030504040204" pitchFamily="34" charset="-128"/>
                  </a:rPr>
                  <a:t>Uber Eats” Is All you need</a:t>
                </a:r>
                <a:endParaRPr lang="ja-JP" altLang="en-US" sz="4000" b="1" i="1" dirty="0">
                  <a:solidFill>
                    <a:srgbClr val="006400"/>
                  </a:solidFill>
                  <a:latin typeface="Meiryo UI" panose="020B0604030504040204" pitchFamily="34" charset="-128"/>
                  <a:ea typeface="Meiryo UI" panose="020B0604030504040204" pitchFamily="34" charset="-128"/>
                </a:endParaRPr>
              </a:p>
            </p:txBody>
          </p:sp>
        </mc:Choice>
        <mc:Fallback xmlns="">
          <p:sp>
            <p:nvSpPr>
              <p:cNvPr id="2" name="タイトル 1"/>
              <p:cNvSpPr>
                <a:spLocks noGrp="1" noRot="1" noChangeAspect="1" noMove="1" noResize="1" noEditPoints="1" noAdjustHandles="1" noChangeArrowheads="1" noChangeShapeType="1" noTextEdit="1"/>
              </p:cNvSpPr>
              <p:nvPr>
                <p:ph type="ctrTitle"/>
              </p:nvPr>
            </p:nvSpPr>
            <p:spPr>
              <a:xfrm>
                <a:off x="764796" y="1929469"/>
                <a:ext cx="10662408" cy="1641830"/>
              </a:xfrm>
              <a:blipFill>
                <a:blip r:embed="rId3"/>
                <a:stretch>
                  <a:fillRect l="-1905" r="-1786"/>
                </a:stretch>
              </a:blipFill>
            </p:spPr>
            <p:txBody>
              <a:bodyPr/>
              <a:lstStyle/>
              <a:p>
                <a:r>
                  <a:rPr lang="ja-JP" altLang="en-US">
                    <a:noFill/>
                  </a:rPr>
                  <a:t> </a:t>
                </a:r>
              </a:p>
            </p:txBody>
          </p:sp>
        </mc:Fallback>
      </mc:AlternateContent>
      <p:sp>
        <p:nvSpPr>
          <p:cNvPr id="3" name="サブタイトル 2"/>
          <p:cNvSpPr>
            <a:spLocks noGrp="1"/>
          </p:cNvSpPr>
          <p:nvPr>
            <p:ph type="subTitle" idx="1"/>
          </p:nvPr>
        </p:nvSpPr>
        <p:spPr>
          <a:xfrm>
            <a:off x="1875693" y="4333034"/>
            <a:ext cx="8440615" cy="1254816"/>
          </a:xfrm>
        </p:spPr>
        <p:txBody>
          <a:bodyPr>
            <a:noAutofit/>
          </a:bodyPr>
          <a:lstStyle/>
          <a:p>
            <a:r>
              <a:rPr lang="en-US" altLang="ja-JP" sz="2800" b="1" dirty="0"/>
              <a:t>【</a:t>
            </a:r>
            <a:r>
              <a:rPr lang="ja-JP" altLang="en-US" sz="2800" b="1"/>
              <a:t>優勝してタワマン買う</a:t>
            </a:r>
            <a:r>
              <a:rPr kumimoji="1" lang="en-US" altLang="ja-JP" sz="2800" b="1" dirty="0"/>
              <a:t>】</a:t>
            </a:r>
          </a:p>
          <a:p>
            <a:r>
              <a:rPr lang="ja-JP" altLang="en-US" sz="2800"/>
              <a:t>登内</a:t>
            </a:r>
            <a:r>
              <a:rPr lang="en-US" altLang="ja-JP" sz="2800" dirty="0"/>
              <a:t> </a:t>
            </a:r>
            <a:r>
              <a:rPr lang="ja-JP" altLang="en-US" sz="2800"/>
              <a:t>雅人、夏</a:t>
            </a:r>
            <a:r>
              <a:rPr lang="en-US" altLang="ja-JP" sz="2800" dirty="0"/>
              <a:t> </a:t>
            </a:r>
            <a:r>
              <a:rPr lang="ja-JP" altLang="en-US" sz="2800"/>
              <a:t>有輝也／横浜国立大学</a:t>
            </a:r>
            <a:endParaRPr lang="en-US" altLang="ja-JP"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EA9044-3815-214E-BE68-4FEED3D61310}"/>
              </a:ext>
            </a:extLst>
          </p:cNvPr>
          <p:cNvSpPr>
            <a:spLocks noGrp="1"/>
          </p:cNvSpPr>
          <p:nvPr>
            <p:ph type="title"/>
          </p:nvPr>
        </p:nvSpPr>
        <p:spPr/>
        <p:txBody>
          <a:bodyPr>
            <a:normAutofit fontScale="90000"/>
          </a:bodyPr>
          <a:lstStyle/>
          <a:p>
            <a:r>
              <a:rPr kumimoji="1" lang="ja-JP" altLang="en-US"/>
              <a:t>システム概要</a:t>
            </a:r>
            <a:r>
              <a:rPr kumimoji="1" lang="en-US" altLang="ja-JP" dirty="0"/>
              <a:t>: </a:t>
            </a:r>
            <a:r>
              <a:rPr lang="ja-JP" altLang="en-US"/>
              <a:t>イメージ</a:t>
            </a:r>
            <a:endParaRPr kumimoji="1" lang="ja-JP" altLang="en-US"/>
          </a:p>
        </p:txBody>
      </p:sp>
      <p:sp>
        <p:nvSpPr>
          <p:cNvPr id="4" name="スライド番号プレースホルダー 3">
            <a:extLst>
              <a:ext uri="{FF2B5EF4-FFF2-40B4-BE49-F238E27FC236}">
                <a16:creationId xmlns:a16="http://schemas.microsoft.com/office/drawing/2014/main" id="{562579F5-83D2-0741-AB60-B2940F6BD927}"/>
              </a:ext>
            </a:extLst>
          </p:cNvPr>
          <p:cNvSpPr>
            <a:spLocks noGrp="1"/>
          </p:cNvSpPr>
          <p:nvPr>
            <p:ph type="sldNum" sz="quarter" idx="12"/>
          </p:nvPr>
        </p:nvSpPr>
        <p:spPr>
          <a:xfrm>
            <a:off x="9204716" y="6411282"/>
            <a:ext cx="2743200" cy="365125"/>
          </a:xfrm>
        </p:spPr>
        <p:txBody>
          <a:bodyPr/>
          <a:lstStyle/>
          <a:p>
            <a:fld id="{3C84CFED-51CE-CF4B-94DB-C561B515C4B3}" type="slidenum">
              <a:rPr lang="ja-JP" altLang="en-US" smtClean="0"/>
              <a:pPr/>
              <a:t>10</a:t>
            </a:fld>
            <a:endParaRPr lang="ja-JP" altLang="en-US"/>
          </a:p>
        </p:txBody>
      </p:sp>
      <p:pic>
        <p:nvPicPr>
          <p:cNvPr id="5" name="図 4">
            <a:extLst>
              <a:ext uri="{FF2B5EF4-FFF2-40B4-BE49-F238E27FC236}">
                <a16:creationId xmlns:a16="http://schemas.microsoft.com/office/drawing/2014/main" id="{F552976D-5B13-490A-997E-52DF406BFCCD}"/>
              </a:ext>
            </a:extLst>
          </p:cNvPr>
          <p:cNvPicPr>
            <a:picLocks noChangeAspect="1"/>
          </p:cNvPicPr>
          <p:nvPr/>
        </p:nvPicPr>
        <p:blipFill>
          <a:blip r:embed="rId3"/>
          <a:stretch>
            <a:fillRect/>
          </a:stretch>
        </p:blipFill>
        <p:spPr>
          <a:xfrm>
            <a:off x="9621028" y="3005082"/>
            <a:ext cx="1412839" cy="3016602"/>
          </a:xfrm>
          <a:prstGeom prst="rect">
            <a:avLst/>
          </a:prstGeom>
        </p:spPr>
      </p:pic>
      <p:sp>
        <p:nvSpPr>
          <p:cNvPr id="6" name="テキスト ボックス 5">
            <a:extLst>
              <a:ext uri="{FF2B5EF4-FFF2-40B4-BE49-F238E27FC236}">
                <a16:creationId xmlns:a16="http://schemas.microsoft.com/office/drawing/2014/main" id="{59185AE4-F303-457D-828C-372ED350D05A}"/>
              </a:ext>
            </a:extLst>
          </p:cNvPr>
          <p:cNvSpPr txBox="1"/>
          <p:nvPr/>
        </p:nvSpPr>
        <p:spPr>
          <a:xfrm>
            <a:off x="9204716" y="6041950"/>
            <a:ext cx="3103418" cy="369332"/>
          </a:xfrm>
          <a:prstGeom prst="rect">
            <a:avLst/>
          </a:prstGeom>
          <a:noFill/>
        </p:spPr>
        <p:txBody>
          <a:bodyPr wrap="square" rtlCol="0">
            <a:spAutoFit/>
          </a:bodyPr>
          <a:lstStyle/>
          <a:p>
            <a:pPr algn="l"/>
            <a:r>
              <a:rPr kumimoji="1" lang="ja-JP" altLang="en-US" b="1"/>
              <a:t>注文者</a:t>
            </a:r>
            <a:r>
              <a:rPr kumimoji="1" lang="en-US" altLang="ja-JP" b="1" dirty="0"/>
              <a:t> (Uber Eats</a:t>
            </a:r>
            <a:r>
              <a:rPr kumimoji="1" lang="ja-JP" altLang="en-US" b="1"/>
              <a:t>ユーザー</a:t>
            </a:r>
            <a:r>
              <a:rPr kumimoji="1" lang="en-US" altLang="ja-JP" b="1" dirty="0"/>
              <a:t>)</a:t>
            </a:r>
            <a:endParaRPr kumimoji="1" lang="ja-JP" altLang="en-US" b="1" dirty="0"/>
          </a:p>
        </p:txBody>
      </p:sp>
      <p:pic>
        <p:nvPicPr>
          <p:cNvPr id="2050" name="Picture 2" descr="「firebase」の画像検索結果">
            <a:extLst>
              <a:ext uri="{FF2B5EF4-FFF2-40B4-BE49-F238E27FC236}">
                <a16:creationId xmlns:a16="http://schemas.microsoft.com/office/drawing/2014/main" id="{B6EEA9D2-5C19-47DB-825A-1705568CD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224" y="946850"/>
            <a:ext cx="1870754" cy="935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VITIME」の画像検索結果">
            <a:extLst>
              <a:ext uri="{FF2B5EF4-FFF2-40B4-BE49-F238E27FC236}">
                <a16:creationId xmlns:a16="http://schemas.microsoft.com/office/drawing/2014/main" id="{4FE96556-4C00-4C36-9940-6D2244F300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993" y="1024079"/>
            <a:ext cx="1600329" cy="5438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5FA4982-DD44-4789-BB78-8DF445EDD106}"/>
              </a:ext>
            </a:extLst>
          </p:cNvPr>
          <p:cNvSpPr txBox="1"/>
          <p:nvPr/>
        </p:nvSpPr>
        <p:spPr>
          <a:xfrm>
            <a:off x="4345682" y="1083307"/>
            <a:ext cx="751636" cy="471219"/>
          </a:xfrm>
          <a:prstGeom prst="rect">
            <a:avLst/>
          </a:prstGeom>
          <a:noFill/>
        </p:spPr>
        <p:txBody>
          <a:bodyPr wrap="square" rtlCol="0">
            <a:spAutoFit/>
          </a:bodyPr>
          <a:lstStyle/>
          <a:p>
            <a:pPr algn="l"/>
            <a:r>
              <a:rPr kumimoji="1" lang="en-US" altLang="ja-JP" sz="2462" dirty="0"/>
              <a:t>API</a:t>
            </a:r>
            <a:endParaRPr kumimoji="1" lang="ja-JP" altLang="en-US" sz="2462" dirty="0"/>
          </a:p>
        </p:txBody>
      </p:sp>
      <p:pic>
        <p:nvPicPr>
          <p:cNvPr id="2054" name="Picture 6" descr="「NAVITIME API」の画像検索結果">
            <a:extLst>
              <a:ext uri="{FF2B5EF4-FFF2-40B4-BE49-F238E27FC236}">
                <a16:creationId xmlns:a16="http://schemas.microsoft.com/office/drawing/2014/main" id="{57E196FF-E175-49FE-98C7-98F2B32CC2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431" y="1645500"/>
            <a:ext cx="2028189" cy="90141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9309B123-1470-EC43-97A6-8DD43F97E370}"/>
              </a:ext>
            </a:extLst>
          </p:cNvPr>
          <p:cNvCxnSpPr>
            <a:cxnSpLocks/>
          </p:cNvCxnSpPr>
          <p:nvPr/>
        </p:nvCxnSpPr>
        <p:spPr>
          <a:xfrm flipH="1">
            <a:off x="7779116" y="2034458"/>
            <a:ext cx="809548" cy="2250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a:extLst>
              <a:ext uri="{FF2B5EF4-FFF2-40B4-BE49-F238E27FC236}">
                <a16:creationId xmlns:a16="http://schemas.microsoft.com/office/drawing/2014/main" id="{ED9C1B88-5395-1441-8B66-1073EB66289F}"/>
              </a:ext>
            </a:extLst>
          </p:cNvPr>
          <p:cNvCxnSpPr>
            <a:cxnSpLocks/>
          </p:cNvCxnSpPr>
          <p:nvPr/>
        </p:nvCxnSpPr>
        <p:spPr>
          <a:xfrm flipH="1" flipV="1">
            <a:off x="9332657" y="2014512"/>
            <a:ext cx="784000" cy="902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角丸四角形 8">
            <a:extLst>
              <a:ext uri="{FF2B5EF4-FFF2-40B4-BE49-F238E27FC236}">
                <a16:creationId xmlns:a16="http://schemas.microsoft.com/office/drawing/2014/main" id="{B787032A-085E-C642-96FC-AC1D3D0FB582}"/>
              </a:ext>
            </a:extLst>
          </p:cNvPr>
          <p:cNvSpPr/>
          <p:nvPr/>
        </p:nvSpPr>
        <p:spPr>
          <a:xfrm>
            <a:off x="3223895" y="4427930"/>
            <a:ext cx="2198658" cy="9014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最適な巡回経路の</a:t>
            </a:r>
            <a:br>
              <a:rPr kumimoji="1" lang="en-US" altLang="ja-JP" dirty="0">
                <a:solidFill>
                  <a:schemeClr val="tx1"/>
                </a:solidFill>
              </a:rPr>
            </a:br>
            <a:r>
              <a:rPr kumimoji="1" lang="en-US" altLang="ja-JP" dirty="0">
                <a:solidFill>
                  <a:schemeClr val="tx1"/>
                </a:solidFill>
              </a:rPr>
              <a:t>Map</a:t>
            </a:r>
            <a:r>
              <a:rPr kumimoji="1" lang="ja-JP" altLang="en-US">
                <a:solidFill>
                  <a:schemeClr val="tx1"/>
                </a:solidFill>
              </a:rPr>
              <a:t>表示</a:t>
            </a:r>
          </a:p>
        </p:txBody>
      </p:sp>
      <p:sp>
        <p:nvSpPr>
          <p:cNvPr id="16" name="角丸四角形 15">
            <a:extLst>
              <a:ext uri="{FF2B5EF4-FFF2-40B4-BE49-F238E27FC236}">
                <a16:creationId xmlns:a16="http://schemas.microsoft.com/office/drawing/2014/main" id="{F4537775-A075-6243-BE74-857F561BA3E7}"/>
              </a:ext>
            </a:extLst>
          </p:cNvPr>
          <p:cNvSpPr/>
          <p:nvPr/>
        </p:nvSpPr>
        <p:spPr>
          <a:xfrm>
            <a:off x="6208801" y="4427930"/>
            <a:ext cx="2198658" cy="9014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最適シフト探索</a:t>
            </a:r>
          </a:p>
        </p:txBody>
      </p:sp>
      <p:pic>
        <p:nvPicPr>
          <p:cNvPr id="12" name="図 11">
            <a:extLst>
              <a:ext uri="{FF2B5EF4-FFF2-40B4-BE49-F238E27FC236}">
                <a16:creationId xmlns:a16="http://schemas.microsoft.com/office/drawing/2014/main" id="{7D372F3C-2A19-6041-BE9D-A451662F17E1}"/>
              </a:ext>
            </a:extLst>
          </p:cNvPr>
          <p:cNvPicPr>
            <a:picLocks noChangeAspect="1"/>
          </p:cNvPicPr>
          <p:nvPr/>
        </p:nvPicPr>
        <p:blipFill rotWithShape="1">
          <a:blip r:embed="rId7"/>
          <a:srcRect l="28720" t="16069" r="27188" b="31093"/>
          <a:stretch/>
        </p:blipFill>
        <p:spPr>
          <a:xfrm>
            <a:off x="5928217" y="932025"/>
            <a:ext cx="1822309" cy="1416060"/>
          </a:xfrm>
          <a:prstGeom prst="rect">
            <a:avLst/>
          </a:prstGeom>
        </p:spPr>
      </p:pic>
      <p:cxnSp>
        <p:nvCxnSpPr>
          <p:cNvPr id="18" name="直線矢印コネクタ 17">
            <a:extLst>
              <a:ext uri="{FF2B5EF4-FFF2-40B4-BE49-F238E27FC236}">
                <a16:creationId xmlns:a16="http://schemas.microsoft.com/office/drawing/2014/main" id="{00AA3450-9312-D74E-9089-6995568A7E29}"/>
              </a:ext>
            </a:extLst>
          </p:cNvPr>
          <p:cNvCxnSpPr>
            <a:cxnSpLocks/>
          </p:cNvCxnSpPr>
          <p:nvPr/>
        </p:nvCxnSpPr>
        <p:spPr>
          <a:xfrm>
            <a:off x="6857703" y="2471928"/>
            <a:ext cx="19972" cy="1812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400A9234-C52D-9647-97AA-583FD7A2A1D4}"/>
              </a:ext>
            </a:extLst>
          </p:cNvPr>
          <p:cNvCxnSpPr>
            <a:cxnSpLocks/>
          </p:cNvCxnSpPr>
          <p:nvPr/>
        </p:nvCxnSpPr>
        <p:spPr>
          <a:xfrm>
            <a:off x="3651331" y="2527167"/>
            <a:ext cx="24778" cy="1900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403068FE-18E2-2543-AD5B-C460B58C292B}"/>
              </a:ext>
            </a:extLst>
          </p:cNvPr>
          <p:cNvCxnSpPr>
            <a:cxnSpLocks/>
          </p:cNvCxnSpPr>
          <p:nvPr/>
        </p:nvCxnSpPr>
        <p:spPr>
          <a:xfrm>
            <a:off x="4412885" y="2546917"/>
            <a:ext cx="1838238" cy="1786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980F4573-D51C-4D43-A747-E31676909D19}"/>
              </a:ext>
            </a:extLst>
          </p:cNvPr>
          <p:cNvSpPr txBox="1"/>
          <p:nvPr/>
        </p:nvSpPr>
        <p:spPr>
          <a:xfrm>
            <a:off x="3874168" y="5758602"/>
            <a:ext cx="2743201" cy="369332"/>
          </a:xfrm>
          <a:prstGeom prst="rect">
            <a:avLst/>
          </a:prstGeom>
          <a:noFill/>
        </p:spPr>
        <p:txBody>
          <a:bodyPr wrap="square" rtlCol="0">
            <a:spAutoFit/>
          </a:bodyPr>
          <a:lstStyle/>
          <a:p>
            <a:pPr algn="l"/>
            <a:r>
              <a:rPr kumimoji="1" lang="ja-JP" altLang="en-US" b="1"/>
              <a:t>配達者</a:t>
            </a:r>
            <a:r>
              <a:rPr kumimoji="1" lang="en-US" altLang="ja-JP" b="1" dirty="0"/>
              <a:t> (</a:t>
            </a:r>
            <a:r>
              <a:rPr kumimoji="1" lang="ja-JP" altLang="en-US" b="1"/>
              <a:t>提案アプリ</a:t>
            </a:r>
            <a:r>
              <a:rPr kumimoji="1" lang="en-US" altLang="ja-JP" b="1" dirty="0"/>
              <a:t>)</a:t>
            </a:r>
            <a:endParaRPr kumimoji="1" lang="ja-JP" altLang="en-US" b="1" dirty="0"/>
          </a:p>
        </p:txBody>
      </p:sp>
      <p:sp>
        <p:nvSpPr>
          <p:cNvPr id="25" name="正方形/長方形 24">
            <a:extLst>
              <a:ext uri="{FF2B5EF4-FFF2-40B4-BE49-F238E27FC236}">
                <a16:creationId xmlns:a16="http://schemas.microsoft.com/office/drawing/2014/main" id="{DE7AF941-CA70-FB42-A027-0E3900C1D4CB}"/>
              </a:ext>
            </a:extLst>
          </p:cNvPr>
          <p:cNvSpPr/>
          <p:nvPr/>
        </p:nvSpPr>
        <p:spPr>
          <a:xfrm>
            <a:off x="3676109" y="3362341"/>
            <a:ext cx="1569660" cy="646331"/>
          </a:xfrm>
          <a:prstGeom prst="rect">
            <a:avLst/>
          </a:prstGeom>
        </p:spPr>
        <p:txBody>
          <a:bodyPr wrap="none">
            <a:spAutoFit/>
          </a:bodyPr>
          <a:lstStyle/>
          <a:p>
            <a:r>
              <a:rPr kumimoji="1" lang="ja-JP" altLang="en-US"/>
              <a:t>地図取得</a:t>
            </a:r>
            <a:endParaRPr kumimoji="1" lang="en-US" altLang="ja-JP" dirty="0"/>
          </a:p>
          <a:p>
            <a:r>
              <a:rPr kumimoji="1" lang="ja-JP" altLang="en-US"/>
              <a:t>経路情報取得</a:t>
            </a:r>
          </a:p>
        </p:txBody>
      </p:sp>
      <p:sp>
        <p:nvSpPr>
          <p:cNvPr id="33" name="正方形/長方形 32">
            <a:extLst>
              <a:ext uri="{FF2B5EF4-FFF2-40B4-BE49-F238E27FC236}">
                <a16:creationId xmlns:a16="http://schemas.microsoft.com/office/drawing/2014/main" id="{4D8BC26D-EA67-054C-8CAF-1B7A32FCC902}"/>
              </a:ext>
            </a:extLst>
          </p:cNvPr>
          <p:cNvSpPr/>
          <p:nvPr/>
        </p:nvSpPr>
        <p:spPr>
          <a:xfrm>
            <a:off x="5038439" y="2917222"/>
            <a:ext cx="1338828" cy="369332"/>
          </a:xfrm>
          <a:prstGeom prst="rect">
            <a:avLst/>
          </a:prstGeom>
        </p:spPr>
        <p:txBody>
          <a:bodyPr wrap="none">
            <a:spAutoFit/>
          </a:bodyPr>
          <a:lstStyle/>
          <a:p>
            <a:r>
              <a:rPr kumimoji="1" lang="ja-JP" altLang="en-US"/>
              <a:t>ルート探索</a:t>
            </a:r>
          </a:p>
        </p:txBody>
      </p:sp>
      <p:sp>
        <p:nvSpPr>
          <p:cNvPr id="29" name="テキスト ボックス 28">
            <a:extLst>
              <a:ext uri="{FF2B5EF4-FFF2-40B4-BE49-F238E27FC236}">
                <a16:creationId xmlns:a16="http://schemas.microsoft.com/office/drawing/2014/main" id="{0553534D-0BB4-FC4A-8463-3E6CAE70B282}"/>
              </a:ext>
            </a:extLst>
          </p:cNvPr>
          <p:cNvSpPr txBox="1"/>
          <p:nvPr/>
        </p:nvSpPr>
        <p:spPr>
          <a:xfrm>
            <a:off x="6857703" y="3054758"/>
            <a:ext cx="1238980" cy="646331"/>
          </a:xfrm>
          <a:prstGeom prst="rect">
            <a:avLst/>
          </a:prstGeom>
          <a:noFill/>
        </p:spPr>
        <p:txBody>
          <a:bodyPr wrap="square" rtlCol="0">
            <a:spAutoFit/>
          </a:bodyPr>
          <a:lstStyle/>
          <a:p>
            <a:r>
              <a:rPr kumimoji="1" lang="ja-JP" altLang="en-US"/>
              <a:t>空き時間</a:t>
            </a:r>
            <a:br>
              <a:rPr kumimoji="1" lang="en-US" altLang="ja-JP" dirty="0"/>
            </a:br>
            <a:r>
              <a:rPr kumimoji="1" lang="ja-JP" altLang="en-US"/>
              <a:t>取得</a:t>
            </a:r>
          </a:p>
        </p:txBody>
      </p:sp>
      <p:sp>
        <p:nvSpPr>
          <p:cNvPr id="44" name="テキスト ボックス 43">
            <a:extLst>
              <a:ext uri="{FF2B5EF4-FFF2-40B4-BE49-F238E27FC236}">
                <a16:creationId xmlns:a16="http://schemas.microsoft.com/office/drawing/2014/main" id="{9D916360-562A-324E-92C2-3B99A32AA853}"/>
              </a:ext>
            </a:extLst>
          </p:cNvPr>
          <p:cNvSpPr txBox="1"/>
          <p:nvPr/>
        </p:nvSpPr>
        <p:spPr>
          <a:xfrm>
            <a:off x="7907669" y="3712392"/>
            <a:ext cx="1238980" cy="646331"/>
          </a:xfrm>
          <a:prstGeom prst="rect">
            <a:avLst/>
          </a:prstGeom>
          <a:noFill/>
        </p:spPr>
        <p:txBody>
          <a:bodyPr wrap="square" rtlCol="0">
            <a:spAutoFit/>
          </a:bodyPr>
          <a:lstStyle/>
          <a:p>
            <a:r>
              <a:rPr kumimoji="1" lang="ja-JP" altLang="en-US"/>
              <a:t>オーダー</a:t>
            </a:r>
            <a:br>
              <a:rPr kumimoji="1" lang="en-US" altLang="ja-JP" dirty="0"/>
            </a:br>
            <a:r>
              <a:rPr kumimoji="1" lang="ja-JP" altLang="en-US"/>
              <a:t>取得</a:t>
            </a:r>
          </a:p>
        </p:txBody>
      </p:sp>
      <p:sp>
        <p:nvSpPr>
          <p:cNvPr id="41" name="角丸四角形 40">
            <a:extLst>
              <a:ext uri="{FF2B5EF4-FFF2-40B4-BE49-F238E27FC236}">
                <a16:creationId xmlns:a16="http://schemas.microsoft.com/office/drawing/2014/main" id="{30411362-FC1B-374A-9519-7A2BD11B2791}"/>
              </a:ext>
            </a:extLst>
          </p:cNvPr>
          <p:cNvSpPr/>
          <p:nvPr/>
        </p:nvSpPr>
        <p:spPr>
          <a:xfrm>
            <a:off x="824191" y="2803840"/>
            <a:ext cx="8264390" cy="3499468"/>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6405417-E924-9240-97E8-81E243A82F6E}"/>
              </a:ext>
            </a:extLst>
          </p:cNvPr>
          <p:cNvSpPr txBox="1"/>
          <p:nvPr/>
        </p:nvSpPr>
        <p:spPr>
          <a:xfrm>
            <a:off x="9775904" y="2142864"/>
            <a:ext cx="1282226" cy="369332"/>
          </a:xfrm>
          <a:prstGeom prst="rect">
            <a:avLst/>
          </a:prstGeom>
          <a:noFill/>
        </p:spPr>
        <p:txBody>
          <a:bodyPr wrap="square" rtlCol="0">
            <a:spAutoFit/>
          </a:bodyPr>
          <a:lstStyle/>
          <a:p>
            <a:r>
              <a:rPr kumimoji="1" lang="ja-JP" altLang="en-US"/>
              <a:t>注文送信</a:t>
            </a:r>
          </a:p>
        </p:txBody>
      </p:sp>
      <p:pic>
        <p:nvPicPr>
          <p:cNvPr id="3" name="図 2">
            <a:extLst>
              <a:ext uri="{FF2B5EF4-FFF2-40B4-BE49-F238E27FC236}">
                <a16:creationId xmlns:a16="http://schemas.microsoft.com/office/drawing/2014/main" id="{A9A3412F-D396-AF45-8B22-3C2897DD8737}"/>
              </a:ext>
            </a:extLst>
          </p:cNvPr>
          <p:cNvPicPr>
            <a:picLocks noChangeAspect="1"/>
          </p:cNvPicPr>
          <p:nvPr/>
        </p:nvPicPr>
        <p:blipFill>
          <a:blip r:embed="rId8"/>
          <a:stretch>
            <a:fillRect/>
          </a:stretch>
        </p:blipFill>
        <p:spPr>
          <a:xfrm>
            <a:off x="1288818" y="3042707"/>
            <a:ext cx="1414045" cy="2929754"/>
          </a:xfrm>
          <a:prstGeom prst="rect">
            <a:avLst/>
          </a:prstGeom>
        </p:spPr>
      </p:pic>
    </p:spTree>
    <p:extLst>
      <p:ext uri="{BB962C8B-B14F-4D97-AF65-F5344CB8AC3E}">
        <p14:creationId xmlns:p14="http://schemas.microsoft.com/office/powerpoint/2010/main" val="38153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48889A0-A34A-704C-9224-4B4395C020BF}"/>
              </a:ext>
            </a:extLst>
          </p:cNvPr>
          <p:cNvPicPr>
            <a:picLocks noChangeAspect="1"/>
          </p:cNvPicPr>
          <p:nvPr/>
        </p:nvPicPr>
        <p:blipFill>
          <a:blip r:embed="rId3"/>
          <a:stretch>
            <a:fillRect/>
          </a:stretch>
        </p:blipFill>
        <p:spPr>
          <a:xfrm>
            <a:off x="4702629" y="940851"/>
            <a:ext cx="7183597" cy="5519105"/>
          </a:xfrm>
          <a:prstGeom prst="rect">
            <a:avLst/>
          </a:prstGeom>
        </p:spPr>
      </p:pic>
      <p:sp>
        <p:nvSpPr>
          <p:cNvPr id="2" name="タイトル 1">
            <a:extLst>
              <a:ext uri="{FF2B5EF4-FFF2-40B4-BE49-F238E27FC236}">
                <a16:creationId xmlns:a16="http://schemas.microsoft.com/office/drawing/2014/main" id="{3AB693F1-85FC-554A-BF00-C9272799BF3D}"/>
              </a:ext>
            </a:extLst>
          </p:cNvPr>
          <p:cNvSpPr>
            <a:spLocks noGrp="1"/>
          </p:cNvSpPr>
          <p:nvPr>
            <p:ph type="title"/>
          </p:nvPr>
        </p:nvSpPr>
        <p:spPr/>
        <p:txBody>
          <a:bodyPr>
            <a:normAutofit fontScale="90000"/>
          </a:bodyPr>
          <a:lstStyle/>
          <a:p>
            <a:r>
              <a:rPr lang="en-US" altLang="ja-JP" dirty="0"/>
              <a:t>[</a:t>
            </a:r>
            <a:r>
              <a:rPr lang="ja-JP" altLang="en-US"/>
              <a:t>補足</a:t>
            </a:r>
            <a:r>
              <a:rPr lang="en-US" altLang="ja-JP" dirty="0"/>
              <a:t>] </a:t>
            </a:r>
            <a:r>
              <a:rPr lang="ja-JP" altLang="en-US"/>
              <a:t>システム概要</a:t>
            </a:r>
            <a:r>
              <a:rPr lang="en-US" altLang="ja-JP" dirty="0"/>
              <a:t>:</a:t>
            </a:r>
            <a:r>
              <a:rPr lang="ja-JP" altLang="en-US"/>
              <a:t>処理フロー</a:t>
            </a:r>
            <a:endParaRPr kumimoji="1" lang="ja-JP" altLang="en-US"/>
          </a:p>
        </p:txBody>
      </p:sp>
      <p:sp>
        <p:nvSpPr>
          <p:cNvPr id="3" name="コンテンツ プレースホルダー 2">
            <a:extLst>
              <a:ext uri="{FF2B5EF4-FFF2-40B4-BE49-F238E27FC236}">
                <a16:creationId xmlns:a16="http://schemas.microsoft.com/office/drawing/2014/main" id="{2FA69E80-CD0F-0544-A5EA-F035E61E2CD6}"/>
              </a:ext>
            </a:extLst>
          </p:cNvPr>
          <p:cNvSpPr>
            <a:spLocks noGrp="1"/>
          </p:cNvSpPr>
          <p:nvPr>
            <p:ph idx="1"/>
          </p:nvPr>
        </p:nvSpPr>
        <p:spPr/>
        <p:txBody>
          <a:bodyPr>
            <a:normAutofit/>
          </a:bodyPr>
          <a:lstStyle/>
          <a:p>
            <a:r>
              <a:rPr kumimoji="1" lang="ja-JP" altLang="en-US" sz="2800"/>
              <a:t>最適シフト取得ワーカー</a:t>
            </a:r>
            <a:endParaRPr kumimoji="1" lang="en-US" altLang="ja-JP" sz="2800" dirty="0"/>
          </a:p>
          <a:p>
            <a:pPr lvl="1"/>
            <a:endParaRPr lang="en-US" altLang="ja-JP" sz="2400" dirty="0"/>
          </a:p>
          <a:p>
            <a:pPr lvl="1"/>
            <a:r>
              <a:rPr lang="ja-JP" altLang="en-US" sz="2400"/>
              <a:t>定期実行されて</a:t>
            </a:r>
            <a:br>
              <a:rPr lang="en-US" altLang="ja-JP" sz="2400" dirty="0"/>
            </a:br>
            <a:r>
              <a:rPr lang="ja-JP" altLang="en-US" sz="2400"/>
              <a:t>最新のシフト提案</a:t>
            </a:r>
            <a:br>
              <a:rPr lang="en-US" altLang="ja-JP" sz="2400" dirty="0"/>
            </a:br>
            <a:r>
              <a:rPr lang="ja-JP" altLang="en-US" sz="2400"/>
              <a:t>が通知される</a:t>
            </a:r>
            <a:endParaRPr lang="en-US" altLang="ja-JP" sz="2400" dirty="0"/>
          </a:p>
        </p:txBody>
      </p:sp>
      <p:sp>
        <p:nvSpPr>
          <p:cNvPr id="4" name="スライド番号プレースホルダー 3">
            <a:extLst>
              <a:ext uri="{FF2B5EF4-FFF2-40B4-BE49-F238E27FC236}">
                <a16:creationId xmlns:a16="http://schemas.microsoft.com/office/drawing/2014/main" id="{9F2A1F68-493D-D244-9C13-A64FB1B23A31}"/>
              </a:ext>
            </a:extLst>
          </p:cNvPr>
          <p:cNvSpPr>
            <a:spLocks noGrp="1"/>
          </p:cNvSpPr>
          <p:nvPr>
            <p:ph type="sldNum" sz="quarter" idx="12"/>
          </p:nvPr>
        </p:nvSpPr>
        <p:spPr/>
        <p:txBody>
          <a:bodyPr/>
          <a:lstStyle/>
          <a:p>
            <a:fld id="{3C84CFED-51CE-CF4B-94DB-C561B515C4B3}" type="slidenum">
              <a:rPr lang="ja-JP" altLang="en-US" smtClean="0"/>
              <a:pPr/>
              <a:t>11</a:t>
            </a:fld>
            <a:endParaRPr lang="ja-JP" altLang="en-US"/>
          </a:p>
        </p:txBody>
      </p:sp>
    </p:spTree>
    <p:extLst>
      <p:ext uri="{BB962C8B-B14F-4D97-AF65-F5344CB8AC3E}">
        <p14:creationId xmlns:p14="http://schemas.microsoft.com/office/powerpoint/2010/main" val="3798101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93F1-85FC-554A-BF00-C9272799BF3D}"/>
              </a:ext>
            </a:extLst>
          </p:cNvPr>
          <p:cNvSpPr>
            <a:spLocks noGrp="1"/>
          </p:cNvSpPr>
          <p:nvPr>
            <p:ph type="title"/>
          </p:nvPr>
        </p:nvSpPr>
        <p:spPr/>
        <p:txBody>
          <a:bodyPr>
            <a:normAutofit fontScale="90000"/>
          </a:bodyPr>
          <a:lstStyle/>
          <a:p>
            <a:r>
              <a:rPr lang="en-US" altLang="ja-JP" dirty="0"/>
              <a:t>[</a:t>
            </a:r>
            <a:r>
              <a:rPr lang="ja-JP" altLang="en-US"/>
              <a:t>補足</a:t>
            </a:r>
            <a:r>
              <a:rPr lang="en-US" altLang="ja-JP" dirty="0"/>
              <a:t>] </a:t>
            </a:r>
            <a:r>
              <a:rPr lang="ja-JP" altLang="en-US"/>
              <a:t>システム概要</a:t>
            </a:r>
            <a:r>
              <a:rPr lang="en-US" altLang="ja-JP" dirty="0"/>
              <a:t>: </a:t>
            </a:r>
            <a:r>
              <a:rPr lang="ja-JP" altLang="en-US"/>
              <a:t>シーケンス図</a:t>
            </a:r>
            <a:endParaRPr kumimoji="1" lang="ja-JP" altLang="en-US"/>
          </a:p>
        </p:txBody>
      </p:sp>
      <p:sp>
        <p:nvSpPr>
          <p:cNvPr id="4" name="スライド番号プレースホルダー 3">
            <a:extLst>
              <a:ext uri="{FF2B5EF4-FFF2-40B4-BE49-F238E27FC236}">
                <a16:creationId xmlns:a16="http://schemas.microsoft.com/office/drawing/2014/main" id="{9F2A1F68-493D-D244-9C13-A64FB1B23A31}"/>
              </a:ext>
            </a:extLst>
          </p:cNvPr>
          <p:cNvSpPr>
            <a:spLocks noGrp="1"/>
          </p:cNvSpPr>
          <p:nvPr>
            <p:ph type="sldNum" sz="quarter" idx="12"/>
          </p:nvPr>
        </p:nvSpPr>
        <p:spPr/>
        <p:txBody>
          <a:bodyPr/>
          <a:lstStyle/>
          <a:p>
            <a:fld id="{3C84CFED-51CE-CF4B-94DB-C561B515C4B3}" type="slidenum">
              <a:rPr lang="ja-JP" altLang="en-US" smtClean="0"/>
              <a:pPr/>
              <a:t>12</a:t>
            </a:fld>
            <a:endParaRPr lang="ja-JP" altLang="en-US"/>
          </a:p>
        </p:txBody>
      </p:sp>
      <p:pic>
        <p:nvPicPr>
          <p:cNvPr id="5" name="図 4">
            <a:extLst>
              <a:ext uri="{FF2B5EF4-FFF2-40B4-BE49-F238E27FC236}">
                <a16:creationId xmlns:a16="http://schemas.microsoft.com/office/drawing/2014/main" id="{AC1B0DFA-05AE-C14E-8D71-3EC407C25F7B}"/>
              </a:ext>
            </a:extLst>
          </p:cNvPr>
          <p:cNvPicPr>
            <a:picLocks noChangeAspect="1"/>
          </p:cNvPicPr>
          <p:nvPr/>
        </p:nvPicPr>
        <p:blipFill>
          <a:blip r:embed="rId3"/>
          <a:stretch>
            <a:fillRect/>
          </a:stretch>
        </p:blipFill>
        <p:spPr>
          <a:xfrm>
            <a:off x="1480904" y="1095871"/>
            <a:ext cx="9230192" cy="5260479"/>
          </a:xfrm>
          <a:prstGeom prst="rect">
            <a:avLst/>
          </a:prstGeom>
        </p:spPr>
      </p:pic>
    </p:spTree>
    <p:extLst>
      <p:ext uri="{BB962C8B-B14F-4D97-AF65-F5344CB8AC3E}">
        <p14:creationId xmlns:p14="http://schemas.microsoft.com/office/powerpoint/2010/main" val="230495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93F1-85FC-554A-BF00-C9272799BF3D}"/>
              </a:ext>
            </a:extLst>
          </p:cNvPr>
          <p:cNvSpPr>
            <a:spLocks noGrp="1"/>
          </p:cNvSpPr>
          <p:nvPr>
            <p:ph type="title"/>
          </p:nvPr>
        </p:nvSpPr>
        <p:spPr/>
        <p:txBody>
          <a:bodyPr>
            <a:normAutofit fontScale="90000"/>
          </a:bodyPr>
          <a:lstStyle/>
          <a:p>
            <a:r>
              <a:rPr lang="en-US" altLang="ja-JP" dirty="0"/>
              <a:t>[</a:t>
            </a:r>
            <a:r>
              <a:rPr lang="ja-JP" altLang="en-US"/>
              <a:t>補足</a:t>
            </a:r>
            <a:r>
              <a:rPr lang="en-US" altLang="ja-JP" dirty="0"/>
              <a:t>] </a:t>
            </a:r>
            <a:r>
              <a:rPr lang="ja-JP" altLang="en-US"/>
              <a:t>システム概要</a:t>
            </a:r>
            <a:r>
              <a:rPr lang="en-US" altLang="ja-JP" dirty="0"/>
              <a:t>: </a:t>
            </a:r>
            <a:r>
              <a:rPr lang="ja-JP" altLang="en-US"/>
              <a:t>シーケンス図</a:t>
            </a:r>
            <a:endParaRPr kumimoji="1" lang="ja-JP" altLang="en-US"/>
          </a:p>
        </p:txBody>
      </p:sp>
      <p:sp>
        <p:nvSpPr>
          <p:cNvPr id="4" name="スライド番号プレースホルダー 3">
            <a:extLst>
              <a:ext uri="{FF2B5EF4-FFF2-40B4-BE49-F238E27FC236}">
                <a16:creationId xmlns:a16="http://schemas.microsoft.com/office/drawing/2014/main" id="{9F2A1F68-493D-D244-9C13-A64FB1B23A31}"/>
              </a:ext>
            </a:extLst>
          </p:cNvPr>
          <p:cNvSpPr>
            <a:spLocks noGrp="1"/>
          </p:cNvSpPr>
          <p:nvPr>
            <p:ph type="sldNum" sz="quarter" idx="12"/>
          </p:nvPr>
        </p:nvSpPr>
        <p:spPr/>
        <p:txBody>
          <a:bodyPr/>
          <a:lstStyle/>
          <a:p>
            <a:fld id="{3C84CFED-51CE-CF4B-94DB-C561B515C4B3}" type="slidenum">
              <a:rPr lang="ja-JP" altLang="en-US" smtClean="0"/>
              <a:pPr/>
              <a:t>13</a:t>
            </a:fld>
            <a:endParaRPr lang="ja-JP" altLang="en-US"/>
          </a:p>
        </p:txBody>
      </p:sp>
      <p:pic>
        <p:nvPicPr>
          <p:cNvPr id="6" name="図 5">
            <a:extLst>
              <a:ext uri="{FF2B5EF4-FFF2-40B4-BE49-F238E27FC236}">
                <a16:creationId xmlns:a16="http://schemas.microsoft.com/office/drawing/2014/main" id="{E99233FE-26E5-FF42-BF14-69EC158C6FA2}"/>
              </a:ext>
            </a:extLst>
          </p:cNvPr>
          <p:cNvPicPr>
            <a:picLocks noChangeAspect="1"/>
          </p:cNvPicPr>
          <p:nvPr/>
        </p:nvPicPr>
        <p:blipFill>
          <a:blip r:embed="rId3"/>
          <a:stretch>
            <a:fillRect/>
          </a:stretch>
        </p:blipFill>
        <p:spPr>
          <a:xfrm>
            <a:off x="2794211" y="957824"/>
            <a:ext cx="6603578" cy="5581088"/>
          </a:xfrm>
          <a:prstGeom prst="rect">
            <a:avLst/>
          </a:prstGeom>
        </p:spPr>
      </p:pic>
      <p:sp>
        <p:nvSpPr>
          <p:cNvPr id="7" name="テキスト ボックス 6">
            <a:extLst>
              <a:ext uri="{FF2B5EF4-FFF2-40B4-BE49-F238E27FC236}">
                <a16:creationId xmlns:a16="http://schemas.microsoft.com/office/drawing/2014/main" id="{D100FC87-000B-534E-AC86-DF95395DD203}"/>
              </a:ext>
            </a:extLst>
          </p:cNvPr>
          <p:cNvSpPr txBox="1"/>
          <p:nvPr/>
        </p:nvSpPr>
        <p:spPr>
          <a:xfrm>
            <a:off x="5156259" y="972219"/>
            <a:ext cx="2216998" cy="338554"/>
          </a:xfrm>
          <a:prstGeom prst="rect">
            <a:avLst/>
          </a:prstGeom>
          <a:solidFill>
            <a:schemeClr val="bg1"/>
          </a:solidFill>
        </p:spPr>
        <p:txBody>
          <a:bodyPr wrap="square" rtlCol="0">
            <a:spAutoFit/>
          </a:bodyPr>
          <a:lstStyle/>
          <a:p>
            <a:r>
              <a:rPr kumimoji="1" lang="ja-JP" altLang="en-US" sz="1600" b="1"/>
              <a:t>最適シフト探索ジョブ</a:t>
            </a:r>
          </a:p>
        </p:txBody>
      </p:sp>
    </p:spTree>
    <p:extLst>
      <p:ext uri="{BB962C8B-B14F-4D97-AF65-F5344CB8AC3E}">
        <p14:creationId xmlns:p14="http://schemas.microsoft.com/office/powerpoint/2010/main" val="51129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433EE-B27D-4D42-B901-2355F31B8254}"/>
              </a:ext>
            </a:extLst>
          </p:cNvPr>
          <p:cNvSpPr>
            <a:spLocks noGrp="1"/>
          </p:cNvSpPr>
          <p:nvPr>
            <p:ph type="title"/>
          </p:nvPr>
        </p:nvSpPr>
        <p:spPr/>
        <p:txBody>
          <a:bodyPr>
            <a:normAutofit fontScale="90000"/>
          </a:bodyPr>
          <a:lstStyle/>
          <a:p>
            <a:r>
              <a:rPr lang="en-US" altLang="ja-JP" dirty="0"/>
              <a:t>[</a:t>
            </a:r>
            <a:r>
              <a:rPr lang="ja-JP" altLang="en-US"/>
              <a:t>補足</a:t>
            </a:r>
            <a:r>
              <a:rPr lang="en-US" altLang="ja-JP" dirty="0"/>
              <a:t>] </a:t>
            </a:r>
            <a:r>
              <a:rPr kumimoji="1" lang="ja-JP" altLang="en-US"/>
              <a:t>利用</a:t>
            </a:r>
            <a:r>
              <a:rPr kumimoji="1" lang="en-US" altLang="ja-JP" dirty="0"/>
              <a:t>API</a:t>
            </a:r>
            <a:r>
              <a:rPr kumimoji="1" lang="ja-JP" altLang="en-US" dirty="0"/>
              <a:t>と使い方</a:t>
            </a:r>
          </a:p>
        </p:txBody>
      </p:sp>
      <p:sp>
        <p:nvSpPr>
          <p:cNvPr id="3" name="スライド番号プレースホルダー 2">
            <a:extLst>
              <a:ext uri="{FF2B5EF4-FFF2-40B4-BE49-F238E27FC236}">
                <a16:creationId xmlns:a16="http://schemas.microsoft.com/office/drawing/2014/main" id="{B893652E-F98C-4538-84B5-B733C75D81D1}"/>
              </a:ext>
            </a:extLst>
          </p:cNvPr>
          <p:cNvSpPr>
            <a:spLocks noGrp="1"/>
          </p:cNvSpPr>
          <p:nvPr>
            <p:ph type="sldNum" sz="quarter" idx="10"/>
          </p:nvPr>
        </p:nvSpPr>
        <p:spPr/>
        <p:txBody>
          <a:bodyPr/>
          <a:lstStyle/>
          <a:p>
            <a:fld id="{3C84CFED-51CE-CF4B-94DB-C561B515C4B3}" type="slidenum">
              <a:rPr kumimoji="1" lang="ja-JP" altLang="en-US" smtClean="0"/>
              <a:t>14</a:t>
            </a:fld>
            <a:endParaRPr kumimoji="1" lang="ja-JP" altLang="en-US"/>
          </a:p>
        </p:txBody>
      </p:sp>
      <p:graphicFrame>
        <p:nvGraphicFramePr>
          <p:cNvPr id="4" name="表 3">
            <a:extLst>
              <a:ext uri="{FF2B5EF4-FFF2-40B4-BE49-F238E27FC236}">
                <a16:creationId xmlns:a16="http://schemas.microsoft.com/office/drawing/2014/main" id="{302AA865-1DD3-42FD-A9C2-A4BF64DA86AB}"/>
              </a:ext>
            </a:extLst>
          </p:cNvPr>
          <p:cNvGraphicFramePr>
            <a:graphicFrameLocks noGrp="1"/>
          </p:cNvGraphicFramePr>
          <p:nvPr>
            <p:extLst>
              <p:ext uri="{D42A27DB-BD31-4B8C-83A1-F6EECF244321}">
                <p14:modId xmlns:p14="http://schemas.microsoft.com/office/powerpoint/2010/main" val="1376139430"/>
              </p:ext>
            </p:extLst>
          </p:nvPr>
        </p:nvGraphicFramePr>
        <p:xfrm>
          <a:off x="575451" y="1011526"/>
          <a:ext cx="11016505" cy="5473894"/>
        </p:xfrm>
        <a:graphic>
          <a:graphicData uri="http://schemas.openxmlformats.org/drawingml/2006/table">
            <a:tbl>
              <a:tblPr firstRow="1" bandRow="1">
                <a:tableStyleId>{5940675A-B579-460E-94D1-54222C63F5DA}</a:tableStyleId>
              </a:tblPr>
              <a:tblGrid>
                <a:gridCol w="653849">
                  <a:extLst>
                    <a:ext uri="{9D8B030D-6E8A-4147-A177-3AD203B41FA5}">
                      <a16:colId xmlns:a16="http://schemas.microsoft.com/office/drawing/2014/main" val="1523830770"/>
                    </a:ext>
                  </a:extLst>
                </a:gridCol>
                <a:gridCol w="2025748">
                  <a:extLst>
                    <a:ext uri="{9D8B030D-6E8A-4147-A177-3AD203B41FA5}">
                      <a16:colId xmlns:a16="http://schemas.microsoft.com/office/drawing/2014/main" val="739287461"/>
                    </a:ext>
                  </a:extLst>
                </a:gridCol>
                <a:gridCol w="8336908">
                  <a:extLst>
                    <a:ext uri="{9D8B030D-6E8A-4147-A177-3AD203B41FA5}">
                      <a16:colId xmlns:a16="http://schemas.microsoft.com/office/drawing/2014/main" val="376765820"/>
                    </a:ext>
                  </a:extLst>
                </a:gridCol>
              </a:tblGrid>
              <a:tr h="456418">
                <a:tc>
                  <a:txBody>
                    <a:bodyPr/>
                    <a:lstStyle/>
                    <a:p>
                      <a:pPr algn="ctr"/>
                      <a:r>
                        <a:rPr kumimoji="1" lang="ja-JP" altLang="en-US" sz="1500" dirty="0"/>
                        <a:t>有無</a:t>
                      </a:r>
                    </a:p>
                  </a:txBody>
                  <a:tcPr marL="112542" marR="112542" marT="56271" marB="56271" anchor="ctr">
                    <a:lnR w="12700" cap="flat" cmpd="sng" algn="ctr">
                      <a:noFill/>
                      <a:prstDash val="solid"/>
                      <a:round/>
                      <a:headEnd type="none" w="med" len="med"/>
                      <a:tailEnd type="none" w="med" len="med"/>
                    </a:lnR>
                    <a:solidFill>
                      <a:schemeClr val="bg1">
                        <a:lumMod val="95000"/>
                      </a:schemeClr>
                    </a:solidFill>
                  </a:tcPr>
                </a:tc>
                <a:tc>
                  <a:txBody>
                    <a:bodyPr/>
                    <a:lstStyle/>
                    <a:p>
                      <a:r>
                        <a:rPr kumimoji="1" lang="en-US" altLang="ja-JP" sz="1500" dirty="0"/>
                        <a:t>API</a:t>
                      </a:r>
                      <a:r>
                        <a:rPr kumimoji="1" lang="ja-JP" altLang="en-US" sz="1500" dirty="0"/>
                        <a:t>名称</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95000"/>
                      </a:schemeClr>
                    </a:solidFill>
                  </a:tcPr>
                </a:tc>
                <a:tc>
                  <a:txBody>
                    <a:bodyPr/>
                    <a:lstStyle/>
                    <a:p>
                      <a:r>
                        <a:rPr kumimoji="1" lang="ja-JP" altLang="en-US" sz="1500" dirty="0"/>
                        <a:t>利用方法</a:t>
                      </a:r>
                    </a:p>
                  </a:txBody>
                  <a:tcPr marL="112542" marR="112542" marT="56271" marB="56271" anchor="ctr">
                    <a:lnL w="12700" cap="flat" cmpd="sng" algn="ctr">
                      <a:no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615006875"/>
                  </a:ext>
                </a:extLst>
              </a:tr>
              <a:tr h="45641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住所情報取得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456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住所検索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3580832189"/>
                  </a:ext>
                </a:extLst>
              </a:tr>
              <a:tr h="45641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スポット情報取得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221052459"/>
                  </a:ext>
                </a:extLst>
              </a:tr>
              <a:tr h="45641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スポット検索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610168821"/>
                  </a:ext>
                </a:extLst>
              </a:tr>
              <a:tr h="56270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カテゴリ別のスポット件数検索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56270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カテゴリマスタ情報取得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413674139"/>
                  </a:ext>
                </a:extLst>
              </a:tr>
              <a:tr h="45641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カテゴリマスタ取得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492782210"/>
                  </a:ext>
                </a:extLst>
              </a:tr>
              <a:tr h="562708">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カテゴリマスタ情報全取得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128363709"/>
                  </a:ext>
                </a:extLst>
              </a:tr>
              <a:tr h="5627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a:t>■</a:t>
                      </a:r>
                      <a:endParaRPr kumimoji="1" lang="ja-JP" altLang="en-US" sz="1700" dirty="0"/>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タイル地図スクリプト取得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500"/>
                        <a:t>現在のオーダー一覧を地図上に表示したり、提案シフトの経路を表示するため</a:t>
                      </a:r>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237617376"/>
                  </a:ext>
                </a:extLst>
              </a:tr>
              <a:tr h="456418">
                <a:tc>
                  <a:txBody>
                    <a:bodyPr/>
                    <a:lstStyle/>
                    <a:p>
                      <a:pPr algn="ctr"/>
                      <a:r>
                        <a:rPr kumimoji="1" lang="ja-JP" altLang="en-US" sz="1700"/>
                        <a:t>■</a:t>
                      </a:r>
                      <a:endParaRPr kumimoji="1" lang="ja-JP" altLang="en-US" sz="1700" dirty="0"/>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ルート探索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500"/>
                        <a:t>複数のオーダーの組み合わせから、最適経路探索を行い、最適なシフトを取得するため</a:t>
                      </a:r>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954240690"/>
                  </a:ext>
                </a:extLst>
              </a:tr>
            </a:tbl>
          </a:graphicData>
        </a:graphic>
      </p:graphicFrame>
    </p:spTree>
    <p:extLst>
      <p:ext uri="{BB962C8B-B14F-4D97-AF65-F5344CB8AC3E}">
        <p14:creationId xmlns:p14="http://schemas.microsoft.com/office/powerpoint/2010/main" val="186220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433EE-B27D-4D42-B901-2355F31B8254}"/>
              </a:ext>
            </a:extLst>
          </p:cNvPr>
          <p:cNvSpPr>
            <a:spLocks noGrp="1"/>
          </p:cNvSpPr>
          <p:nvPr>
            <p:ph type="title"/>
          </p:nvPr>
        </p:nvSpPr>
        <p:spPr/>
        <p:txBody>
          <a:bodyPr>
            <a:normAutofit fontScale="90000"/>
          </a:bodyPr>
          <a:lstStyle/>
          <a:p>
            <a:r>
              <a:rPr lang="en-US" altLang="ja-JP" dirty="0"/>
              <a:t>[</a:t>
            </a:r>
            <a:r>
              <a:rPr lang="ja-JP" altLang="en-US"/>
              <a:t>補足</a:t>
            </a:r>
            <a:r>
              <a:rPr lang="en-US" altLang="ja-JP" dirty="0"/>
              <a:t>] </a:t>
            </a:r>
            <a:r>
              <a:rPr kumimoji="1" lang="ja-JP" altLang="en-US"/>
              <a:t>利用</a:t>
            </a:r>
            <a:r>
              <a:rPr kumimoji="1" lang="en-US" altLang="ja-JP" dirty="0"/>
              <a:t>API</a:t>
            </a:r>
            <a:r>
              <a:rPr kumimoji="1" lang="ja-JP" altLang="en-US" dirty="0"/>
              <a:t>と使い方</a:t>
            </a:r>
          </a:p>
        </p:txBody>
      </p:sp>
      <p:sp>
        <p:nvSpPr>
          <p:cNvPr id="3" name="スライド番号プレースホルダー 2">
            <a:extLst>
              <a:ext uri="{FF2B5EF4-FFF2-40B4-BE49-F238E27FC236}">
                <a16:creationId xmlns:a16="http://schemas.microsoft.com/office/drawing/2014/main" id="{B893652E-F98C-4538-84B5-B733C75D81D1}"/>
              </a:ext>
            </a:extLst>
          </p:cNvPr>
          <p:cNvSpPr>
            <a:spLocks noGrp="1"/>
          </p:cNvSpPr>
          <p:nvPr>
            <p:ph type="sldNum" sz="quarter" idx="10"/>
          </p:nvPr>
        </p:nvSpPr>
        <p:spPr/>
        <p:txBody>
          <a:bodyPr/>
          <a:lstStyle/>
          <a:p>
            <a:fld id="{3C84CFED-51CE-CF4B-94DB-C561B515C4B3}" type="slidenum">
              <a:rPr kumimoji="1" lang="ja-JP" altLang="en-US" smtClean="0"/>
              <a:t>15</a:t>
            </a:fld>
            <a:endParaRPr kumimoji="1" lang="ja-JP" altLang="en-US"/>
          </a:p>
        </p:txBody>
      </p:sp>
      <p:graphicFrame>
        <p:nvGraphicFramePr>
          <p:cNvPr id="6" name="表 5">
            <a:extLst>
              <a:ext uri="{FF2B5EF4-FFF2-40B4-BE49-F238E27FC236}">
                <a16:creationId xmlns:a16="http://schemas.microsoft.com/office/drawing/2014/main" id="{EC429C75-55FD-4B9F-B551-3E1B7AA37D14}"/>
              </a:ext>
            </a:extLst>
          </p:cNvPr>
          <p:cNvGraphicFramePr>
            <a:graphicFrameLocks noGrp="1"/>
          </p:cNvGraphicFramePr>
          <p:nvPr>
            <p:extLst>
              <p:ext uri="{D42A27DB-BD31-4B8C-83A1-F6EECF244321}">
                <p14:modId xmlns:p14="http://schemas.microsoft.com/office/powerpoint/2010/main" val="2807273770"/>
              </p:ext>
            </p:extLst>
          </p:nvPr>
        </p:nvGraphicFramePr>
        <p:xfrm>
          <a:off x="587747" y="887499"/>
          <a:ext cx="11016505" cy="5797466"/>
        </p:xfrm>
        <a:graphic>
          <a:graphicData uri="http://schemas.openxmlformats.org/drawingml/2006/table">
            <a:tbl>
              <a:tblPr firstRow="1" bandRow="1">
                <a:tableStyleId>{5940675A-B579-460E-94D1-54222C63F5DA}</a:tableStyleId>
              </a:tblPr>
              <a:tblGrid>
                <a:gridCol w="653849">
                  <a:extLst>
                    <a:ext uri="{9D8B030D-6E8A-4147-A177-3AD203B41FA5}">
                      <a16:colId xmlns:a16="http://schemas.microsoft.com/office/drawing/2014/main" val="1523830770"/>
                    </a:ext>
                  </a:extLst>
                </a:gridCol>
                <a:gridCol w="2025748">
                  <a:extLst>
                    <a:ext uri="{9D8B030D-6E8A-4147-A177-3AD203B41FA5}">
                      <a16:colId xmlns:a16="http://schemas.microsoft.com/office/drawing/2014/main" val="739287461"/>
                    </a:ext>
                  </a:extLst>
                </a:gridCol>
                <a:gridCol w="8336908">
                  <a:extLst>
                    <a:ext uri="{9D8B030D-6E8A-4147-A177-3AD203B41FA5}">
                      <a16:colId xmlns:a16="http://schemas.microsoft.com/office/drawing/2014/main" val="376765820"/>
                    </a:ext>
                  </a:extLst>
                </a:gridCol>
              </a:tblGrid>
              <a:tr h="408824">
                <a:tc>
                  <a:txBody>
                    <a:bodyPr/>
                    <a:lstStyle/>
                    <a:p>
                      <a:pPr algn="ctr"/>
                      <a:r>
                        <a:rPr kumimoji="1" lang="ja-JP" altLang="en-US" sz="1500" dirty="0"/>
                        <a:t>有無</a:t>
                      </a:r>
                    </a:p>
                  </a:txBody>
                  <a:tcPr marL="112542" marR="112542" marT="56271" marB="56271" anchor="ctr">
                    <a:lnR w="12700" cap="flat" cmpd="sng" algn="ctr">
                      <a:noFill/>
                      <a:prstDash val="solid"/>
                      <a:round/>
                      <a:headEnd type="none" w="med" len="med"/>
                      <a:tailEnd type="none" w="med" len="med"/>
                    </a:lnR>
                    <a:solidFill>
                      <a:schemeClr val="bg1">
                        <a:lumMod val="95000"/>
                      </a:schemeClr>
                    </a:solidFill>
                  </a:tcPr>
                </a:tc>
                <a:tc>
                  <a:txBody>
                    <a:bodyPr/>
                    <a:lstStyle/>
                    <a:p>
                      <a:r>
                        <a:rPr kumimoji="1" lang="en-US" altLang="ja-JP" sz="1500" dirty="0"/>
                        <a:t>API</a:t>
                      </a:r>
                      <a:r>
                        <a:rPr kumimoji="1" lang="ja-JP" altLang="en-US" sz="1500" dirty="0"/>
                        <a:t>名称</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95000"/>
                      </a:schemeClr>
                    </a:solidFill>
                  </a:tcPr>
                </a:tc>
                <a:tc>
                  <a:txBody>
                    <a:bodyPr/>
                    <a:lstStyle/>
                    <a:p>
                      <a:r>
                        <a:rPr kumimoji="1" lang="ja-JP" altLang="en-US" sz="1500" dirty="0"/>
                        <a:t>利用方法</a:t>
                      </a:r>
                    </a:p>
                  </a:txBody>
                  <a:tcPr marL="112542" marR="112542" marT="56271" marB="56271" anchor="ctr">
                    <a:lnL w="12700" cap="flat" cmpd="sng" algn="ctr">
                      <a:no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615006875"/>
                  </a:ext>
                </a:extLst>
              </a:tr>
              <a:tr h="4088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a:t>■</a:t>
                      </a:r>
                      <a:endParaRPr kumimoji="1" lang="ja-JP" altLang="en-US" sz="1700" dirty="0"/>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ルート形状取得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500"/>
                        <a:t>複数の経由地（店舗・配達先）を含む、出発地</a:t>
                      </a:r>
                      <a:r>
                        <a:rPr kumimoji="1" lang="en-US" altLang="ja-JP" sz="1500" dirty="0"/>
                        <a:t>〜</a:t>
                      </a:r>
                      <a:r>
                        <a:rPr kumimoji="1" lang="ja-JP" altLang="en-US" sz="1500"/>
                        <a:t>目的地までの経路の形状を取得</a:t>
                      </a:r>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136796577"/>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運賃区分取得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4088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到達圏探索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3580832189"/>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駅・バス停情報取得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221052459"/>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駅・バス停検索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610168821"/>
                  </a:ext>
                </a:extLst>
              </a:tr>
              <a:tr h="555715">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最寄り駅・バス停検索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路線情報取得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413674139"/>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路線検索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492782210"/>
                  </a:ext>
                </a:extLst>
              </a:tr>
              <a:tr h="555715">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交通機関会社情報取得</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128363709"/>
                  </a:ext>
                </a:extLst>
              </a:tr>
              <a:tr h="4088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交通機関会社検索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2237617376"/>
                  </a:ext>
                </a:extLst>
              </a:tr>
              <a:tr h="555715">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最寄インターチェンジ検索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1954240690"/>
                  </a:ext>
                </a:extLst>
              </a:tr>
              <a:tr h="408824">
                <a:tc>
                  <a:txBody>
                    <a:bodyPr/>
                    <a:lstStyle/>
                    <a:p>
                      <a:pPr algn="ctr"/>
                      <a:r>
                        <a:rPr kumimoji="1" lang="ja-JP" altLang="en-US" sz="1700" dirty="0"/>
                        <a:t>□</a:t>
                      </a:r>
                    </a:p>
                  </a:txBody>
                  <a:tcPr marL="112542" marR="112542" marT="56271" marB="56271" anchor="ctr">
                    <a:lnR w="12700" cap="flat" cmpd="sng" algn="ctr">
                      <a:noFill/>
                      <a:prstDash val="solid"/>
                      <a:round/>
                      <a:headEnd type="none" w="med" len="med"/>
                      <a:tailEnd type="none" w="med" len="med"/>
                    </a:lnR>
                  </a:tcPr>
                </a:tc>
                <a:tc>
                  <a:txBody>
                    <a:bodyPr/>
                    <a:lstStyle/>
                    <a:p>
                      <a:r>
                        <a:rPr kumimoji="1" lang="ja-JP" altLang="en-US" sz="1500" dirty="0"/>
                        <a:t>天気予報検索</a:t>
                      </a:r>
                    </a:p>
                  </a:txBody>
                  <a:tcPr marL="112542" marR="112542" marT="56271" marB="5627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500" dirty="0"/>
                    </a:p>
                  </a:txBody>
                  <a:tcPr marL="112542" marR="112542" marT="56271" marB="56271" anchor="ctr">
                    <a:lnL w="12700" cap="flat" cmpd="sng" algn="ctr">
                      <a:noFill/>
                      <a:prstDash val="solid"/>
                      <a:round/>
                      <a:headEnd type="none" w="med" len="med"/>
                      <a:tailEnd type="none" w="med" len="med"/>
                    </a:lnL>
                  </a:tcPr>
                </a:tc>
                <a:extLst>
                  <a:ext uri="{0D108BD9-81ED-4DB2-BD59-A6C34878D82A}">
                    <a16:rowId xmlns:a16="http://schemas.microsoft.com/office/drawing/2014/main" val="451172513"/>
                  </a:ext>
                </a:extLst>
              </a:tr>
            </a:tbl>
          </a:graphicData>
        </a:graphic>
      </p:graphicFrame>
    </p:spTree>
    <p:extLst>
      <p:ext uri="{BB962C8B-B14F-4D97-AF65-F5344CB8AC3E}">
        <p14:creationId xmlns:p14="http://schemas.microsoft.com/office/powerpoint/2010/main" val="256395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0A53C1-88DB-B34D-9259-77C4C0950DB2}"/>
              </a:ext>
            </a:extLst>
          </p:cNvPr>
          <p:cNvSpPr>
            <a:spLocks noGrp="1"/>
          </p:cNvSpPr>
          <p:nvPr>
            <p:ph type="title"/>
          </p:nvPr>
        </p:nvSpPr>
        <p:spPr/>
        <p:txBody>
          <a:bodyPr>
            <a:normAutofit fontScale="90000"/>
          </a:bodyPr>
          <a:lstStyle/>
          <a:p>
            <a:r>
              <a:rPr lang="ja-JP" altLang="en-US"/>
              <a:t>システム概要</a:t>
            </a:r>
            <a:r>
              <a:rPr lang="en-US" altLang="ja-JP" dirty="0"/>
              <a:t>: </a:t>
            </a:r>
            <a:r>
              <a:rPr lang="ja-JP" altLang="en-US"/>
              <a:t>最適シフト取得　</a:t>
            </a:r>
            <a:endParaRPr kumimoji="1" lang="ja-JP" altLang="en-US"/>
          </a:p>
        </p:txBody>
      </p:sp>
      <p:sp>
        <p:nvSpPr>
          <p:cNvPr id="50" name="コンテンツ プレースホルダー 2">
            <a:extLst>
              <a:ext uri="{FF2B5EF4-FFF2-40B4-BE49-F238E27FC236}">
                <a16:creationId xmlns:a16="http://schemas.microsoft.com/office/drawing/2014/main" id="{9593939E-2AE5-3846-AF76-227E3F9EA25B}"/>
              </a:ext>
            </a:extLst>
          </p:cNvPr>
          <p:cNvSpPr txBox="1">
            <a:spLocks/>
          </p:cNvSpPr>
          <p:nvPr/>
        </p:nvSpPr>
        <p:spPr>
          <a:xfrm>
            <a:off x="243333" y="1066510"/>
            <a:ext cx="5852667" cy="528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u"/>
            </a:pPr>
            <a:r>
              <a:rPr lang="en-US" altLang="ja-JP" sz="2800" dirty="0"/>
              <a:t>NAVITIME API</a:t>
            </a:r>
            <a:r>
              <a:rPr lang="ja-JP" altLang="en-US" sz="2800"/>
              <a:t>の経路探索</a:t>
            </a:r>
            <a:endParaRPr lang="en-US" altLang="ja-JP" sz="2800" dirty="0"/>
          </a:p>
          <a:p>
            <a:pPr marL="562722" lvl="1" indent="0">
              <a:buFont typeface="Arial" panose="020B0604020202020204" pitchFamily="34" charset="0"/>
              <a:buNone/>
            </a:pPr>
            <a:r>
              <a:rPr lang="en-US" altLang="ja-JP" sz="2215" dirty="0"/>
              <a:t>	</a:t>
            </a:r>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en-US" altLang="ja-JP" sz="2215" dirty="0"/>
              <a:t>	</a:t>
            </a:r>
            <a:r>
              <a:rPr lang="ja-JP" altLang="en-US" sz="2215"/>
              <a:t>　現在地</a:t>
            </a:r>
            <a:r>
              <a:rPr lang="en-US" altLang="ja-JP" sz="2215" dirty="0"/>
              <a:t> </a:t>
            </a:r>
            <a:r>
              <a:rPr lang="ja-JP" altLang="en-US" sz="2215"/>
              <a:t>→</a:t>
            </a:r>
            <a:r>
              <a:rPr lang="en-US" altLang="ja-JP" sz="2215" dirty="0"/>
              <a:t> </a:t>
            </a:r>
            <a:r>
              <a:rPr lang="ja-JP" altLang="en-US" sz="2215"/>
              <a:t>＊</a:t>
            </a:r>
            <a:r>
              <a:rPr lang="en-US" altLang="ja-JP" sz="2215" dirty="0"/>
              <a:t> </a:t>
            </a:r>
            <a:r>
              <a:rPr lang="ja-JP" altLang="en-US" sz="2215"/>
              <a:t>→ 目的地</a:t>
            </a:r>
            <a:endParaRPr lang="en-US" altLang="ja-JP" sz="2215" dirty="0"/>
          </a:p>
          <a:p>
            <a:pPr marL="562722" lvl="1" indent="0">
              <a:buFont typeface="Arial" panose="020B0604020202020204" pitchFamily="34" charset="0"/>
              <a:buNone/>
            </a:pPr>
            <a:r>
              <a:rPr lang="en-US" altLang="ja-JP" sz="2215" dirty="0"/>
              <a:t>	</a:t>
            </a:r>
            <a:r>
              <a:rPr lang="ja-JP" altLang="en-US" sz="2215"/>
              <a:t>　（＊は複数の経由地）</a:t>
            </a: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p:txBody>
      </p:sp>
      <p:sp>
        <p:nvSpPr>
          <p:cNvPr id="51" name="フローチャート: 結合子 50">
            <a:extLst>
              <a:ext uri="{FF2B5EF4-FFF2-40B4-BE49-F238E27FC236}">
                <a16:creationId xmlns:a16="http://schemas.microsoft.com/office/drawing/2014/main" id="{FDB1C466-3984-3B4F-A391-A11F8A7E24BA}"/>
              </a:ext>
            </a:extLst>
          </p:cNvPr>
          <p:cNvSpPr/>
          <p:nvPr/>
        </p:nvSpPr>
        <p:spPr>
          <a:xfrm>
            <a:off x="793179" y="3033712"/>
            <a:ext cx="180975" cy="1809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結合子 51">
            <a:extLst>
              <a:ext uri="{FF2B5EF4-FFF2-40B4-BE49-F238E27FC236}">
                <a16:creationId xmlns:a16="http://schemas.microsoft.com/office/drawing/2014/main" id="{FE140DBB-BC50-5D45-A9F3-5D7280F98D34}"/>
              </a:ext>
            </a:extLst>
          </p:cNvPr>
          <p:cNvSpPr/>
          <p:nvPr/>
        </p:nvSpPr>
        <p:spPr>
          <a:xfrm>
            <a:off x="3790950" y="240982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結合子 52">
            <a:extLst>
              <a:ext uri="{FF2B5EF4-FFF2-40B4-BE49-F238E27FC236}">
                <a16:creationId xmlns:a16="http://schemas.microsoft.com/office/drawing/2014/main" id="{280F4158-629B-0D47-830F-450733725F82}"/>
              </a:ext>
            </a:extLst>
          </p:cNvPr>
          <p:cNvSpPr/>
          <p:nvPr/>
        </p:nvSpPr>
        <p:spPr>
          <a:xfrm>
            <a:off x="3012504" y="216217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ローチャート: 結合子 53">
            <a:extLst>
              <a:ext uri="{FF2B5EF4-FFF2-40B4-BE49-F238E27FC236}">
                <a16:creationId xmlns:a16="http://schemas.microsoft.com/office/drawing/2014/main" id="{216ED5B1-75B6-F741-8493-CC2C672ACA87}"/>
              </a:ext>
            </a:extLst>
          </p:cNvPr>
          <p:cNvSpPr/>
          <p:nvPr/>
        </p:nvSpPr>
        <p:spPr>
          <a:xfrm>
            <a:off x="1781175" y="3867150"/>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ローチャート: 結合子 54">
            <a:extLst>
              <a:ext uri="{FF2B5EF4-FFF2-40B4-BE49-F238E27FC236}">
                <a16:creationId xmlns:a16="http://schemas.microsoft.com/office/drawing/2014/main" id="{2483D526-9C6A-6B47-B9C4-ED13C44339E5}"/>
              </a:ext>
            </a:extLst>
          </p:cNvPr>
          <p:cNvSpPr/>
          <p:nvPr/>
        </p:nvSpPr>
        <p:spPr>
          <a:xfrm>
            <a:off x="2638424" y="374332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結合子 55">
            <a:extLst>
              <a:ext uri="{FF2B5EF4-FFF2-40B4-BE49-F238E27FC236}">
                <a16:creationId xmlns:a16="http://schemas.microsoft.com/office/drawing/2014/main" id="{DCC6E483-3F3B-174C-9B9A-10B733B5C824}"/>
              </a:ext>
            </a:extLst>
          </p:cNvPr>
          <p:cNvSpPr/>
          <p:nvPr/>
        </p:nvSpPr>
        <p:spPr>
          <a:xfrm>
            <a:off x="5281613" y="3033712"/>
            <a:ext cx="180975" cy="180975"/>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19809F48-6B04-9C4A-80EB-4C4FE8E9F5B1}"/>
              </a:ext>
            </a:extLst>
          </p:cNvPr>
          <p:cNvCxnSpPr>
            <a:stCxn id="51" idx="5"/>
            <a:endCxn id="54" idx="1"/>
          </p:cNvCxnSpPr>
          <p:nvPr/>
        </p:nvCxnSpPr>
        <p:spPr>
          <a:xfrm>
            <a:off x="947651" y="3188184"/>
            <a:ext cx="848868" cy="694310"/>
          </a:xfrm>
          <a:prstGeom prst="line">
            <a:avLst/>
          </a:prstGeom>
        </p:spPr>
        <p:style>
          <a:lnRef idx="3">
            <a:schemeClr val="dk1"/>
          </a:lnRef>
          <a:fillRef idx="0">
            <a:schemeClr val="dk1"/>
          </a:fillRef>
          <a:effectRef idx="2">
            <a:schemeClr val="dk1"/>
          </a:effectRef>
          <a:fontRef idx="minor">
            <a:schemeClr val="tx1"/>
          </a:fontRef>
        </p:style>
      </p:cxnSp>
      <p:cxnSp>
        <p:nvCxnSpPr>
          <p:cNvPr id="59" name="直線コネクタ 58">
            <a:extLst>
              <a:ext uri="{FF2B5EF4-FFF2-40B4-BE49-F238E27FC236}">
                <a16:creationId xmlns:a16="http://schemas.microsoft.com/office/drawing/2014/main" id="{65CCCFA5-30E2-0649-9FEC-0069D6F9098C}"/>
              </a:ext>
            </a:extLst>
          </p:cNvPr>
          <p:cNvCxnSpPr>
            <a:cxnSpLocks/>
            <a:stCxn id="54" idx="6"/>
            <a:endCxn id="55" idx="2"/>
          </p:cNvCxnSpPr>
          <p:nvPr/>
        </p:nvCxnSpPr>
        <p:spPr>
          <a:xfrm flipV="1">
            <a:off x="1885950" y="3795713"/>
            <a:ext cx="752474" cy="123825"/>
          </a:xfrm>
          <a:prstGeom prst="line">
            <a:avLst/>
          </a:prstGeom>
        </p:spPr>
        <p:style>
          <a:lnRef idx="3">
            <a:schemeClr val="dk1"/>
          </a:lnRef>
          <a:fillRef idx="0">
            <a:schemeClr val="dk1"/>
          </a:fillRef>
          <a:effectRef idx="2">
            <a:schemeClr val="dk1"/>
          </a:effectRef>
          <a:fontRef idx="minor">
            <a:schemeClr val="tx1"/>
          </a:fontRef>
        </p:style>
      </p:cxnSp>
      <p:cxnSp>
        <p:nvCxnSpPr>
          <p:cNvPr id="60" name="直線コネクタ 59">
            <a:extLst>
              <a:ext uri="{FF2B5EF4-FFF2-40B4-BE49-F238E27FC236}">
                <a16:creationId xmlns:a16="http://schemas.microsoft.com/office/drawing/2014/main" id="{F0D697D6-83FA-B540-AE6D-791731A9CA8C}"/>
              </a:ext>
            </a:extLst>
          </p:cNvPr>
          <p:cNvCxnSpPr>
            <a:cxnSpLocks/>
            <a:stCxn id="53" idx="5"/>
            <a:endCxn id="52" idx="2"/>
          </p:cNvCxnSpPr>
          <p:nvPr/>
        </p:nvCxnSpPr>
        <p:spPr>
          <a:xfrm>
            <a:off x="3101935" y="2251606"/>
            <a:ext cx="689015" cy="210607"/>
          </a:xfrm>
          <a:prstGeom prst="line">
            <a:avLst/>
          </a:prstGeom>
        </p:spPr>
        <p:style>
          <a:lnRef idx="3">
            <a:schemeClr val="dk1"/>
          </a:lnRef>
          <a:fillRef idx="0">
            <a:schemeClr val="dk1"/>
          </a:fillRef>
          <a:effectRef idx="2">
            <a:schemeClr val="dk1"/>
          </a:effectRef>
          <a:fontRef idx="minor">
            <a:schemeClr val="tx1"/>
          </a:fontRef>
        </p:style>
      </p:cxnSp>
      <p:cxnSp>
        <p:nvCxnSpPr>
          <p:cNvPr id="61" name="直線コネクタ 60">
            <a:extLst>
              <a:ext uri="{FF2B5EF4-FFF2-40B4-BE49-F238E27FC236}">
                <a16:creationId xmlns:a16="http://schemas.microsoft.com/office/drawing/2014/main" id="{2D0196E4-A808-004D-90B1-1E45BCCBAD34}"/>
              </a:ext>
            </a:extLst>
          </p:cNvPr>
          <p:cNvCxnSpPr>
            <a:cxnSpLocks/>
            <a:stCxn id="53" idx="4"/>
            <a:endCxn id="55" idx="7"/>
          </p:cNvCxnSpPr>
          <p:nvPr/>
        </p:nvCxnSpPr>
        <p:spPr>
          <a:xfrm flipH="1">
            <a:off x="2727855" y="2266950"/>
            <a:ext cx="337037" cy="1491719"/>
          </a:xfrm>
          <a:prstGeom prst="line">
            <a:avLst/>
          </a:prstGeom>
        </p:spPr>
        <p:style>
          <a:lnRef idx="3">
            <a:schemeClr val="dk1"/>
          </a:lnRef>
          <a:fillRef idx="0">
            <a:schemeClr val="dk1"/>
          </a:fillRef>
          <a:effectRef idx="2">
            <a:schemeClr val="dk1"/>
          </a:effectRef>
          <a:fontRef idx="minor">
            <a:schemeClr val="tx1"/>
          </a:fontRef>
        </p:style>
      </p:cxnSp>
      <p:cxnSp>
        <p:nvCxnSpPr>
          <p:cNvPr id="62" name="直線矢印コネクタ 61">
            <a:extLst>
              <a:ext uri="{FF2B5EF4-FFF2-40B4-BE49-F238E27FC236}">
                <a16:creationId xmlns:a16="http://schemas.microsoft.com/office/drawing/2014/main" id="{84F85E35-FE55-C440-B7D0-CFF605E5D9B4}"/>
              </a:ext>
            </a:extLst>
          </p:cNvPr>
          <p:cNvCxnSpPr>
            <a:cxnSpLocks/>
            <a:stCxn id="52" idx="5"/>
            <a:endCxn id="56" idx="1"/>
          </p:cNvCxnSpPr>
          <p:nvPr/>
        </p:nvCxnSpPr>
        <p:spPr>
          <a:xfrm>
            <a:off x="3880381" y="2499256"/>
            <a:ext cx="1427735" cy="560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スライド番号プレースホルダー 3">
            <a:extLst>
              <a:ext uri="{FF2B5EF4-FFF2-40B4-BE49-F238E27FC236}">
                <a16:creationId xmlns:a16="http://schemas.microsoft.com/office/drawing/2014/main" id="{FD429FF0-5C61-7246-AFD8-66B183536349}"/>
              </a:ext>
            </a:extLst>
          </p:cNvPr>
          <p:cNvSpPr>
            <a:spLocks noGrp="1"/>
          </p:cNvSpPr>
          <p:nvPr>
            <p:ph type="sldNum" sz="quarter" idx="12"/>
          </p:nvPr>
        </p:nvSpPr>
        <p:spPr>
          <a:xfrm>
            <a:off x="8610600" y="6356350"/>
            <a:ext cx="2743200" cy="365125"/>
          </a:xfrm>
        </p:spPr>
        <p:txBody>
          <a:bodyPr/>
          <a:lstStyle/>
          <a:p>
            <a:fld id="{3C84CFED-51CE-CF4B-94DB-C561B515C4B3}" type="slidenum">
              <a:rPr lang="ja-JP" altLang="en-US" smtClean="0"/>
              <a:pPr/>
              <a:t>16</a:t>
            </a:fld>
            <a:endParaRPr lang="ja-JP" altLang="en-US"/>
          </a:p>
        </p:txBody>
      </p:sp>
      <p:sp>
        <p:nvSpPr>
          <p:cNvPr id="64" name="コンテンツ プレースホルダー 2">
            <a:extLst>
              <a:ext uri="{FF2B5EF4-FFF2-40B4-BE49-F238E27FC236}">
                <a16:creationId xmlns:a16="http://schemas.microsoft.com/office/drawing/2014/main" id="{B5CEBE05-8491-9045-A0C4-D10F0A5F07C1}"/>
              </a:ext>
            </a:extLst>
          </p:cNvPr>
          <p:cNvSpPr txBox="1">
            <a:spLocks/>
          </p:cNvSpPr>
          <p:nvPr/>
        </p:nvSpPr>
        <p:spPr>
          <a:xfrm>
            <a:off x="6096000" y="1066510"/>
            <a:ext cx="5852667" cy="528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u"/>
            </a:pPr>
            <a:r>
              <a:rPr lang="ja-JP" altLang="en-US" sz="2800"/>
              <a:t>最適シフト探索</a:t>
            </a:r>
            <a:endParaRPr lang="en-US" altLang="ja-JP" sz="2800" dirty="0"/>
          </a:p>
          <a:p>
            <a:pPr marL="562722" lvl="1" indent="0">
              <a:buFont typeface="Arial" panose="020B0604020202020204" pitchFamily="34" charset="0"/>
              <a:buNone/>
            </a:pPr>
            <a:r>
              <a:rPr lang="en-US" altLang="ja-JP" sz="2000" dirty="0"/>
              <a:t>	</a:t>
            </a:r>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en-US" altLang="ja-JP" sz="2215" dirty="0"/>
              <a:t>	</a:t>
            </a:r>
            <a:r>
              <a:rPr lang="ja-JP" altLang="en-US" sz="2215"/>
              <a:t>　現在地</a:t>
            </a:r>
            <a:r>
              <a:rPr lang="en-US" altLang="ja-JP" sz="2215" dirty="0"/>
              <a:t> </a:t>
            </a:r>
            <a:r>
              <a:rPr lang="ja-JP" altLang="en-US" sz="2215"/>
              <a:t>→</a:t>
            </a:r>
            <a:r>
              <a:rPr lang="en-US" altLang="ja-JP" sz="2215" dirty="0"/>
              <a:t> </a:t>
            </a:r>
            <a:r>
              <a:rPr lang="ja-JP" altLang="en-US" sz="2215"/>
              <a:t>＊</a:t>
            </a:r>
            <a:r>
              <a:rPr lang="en-US" altLang="ja-JP" sz="2215" dirty="0"/>
              <a:t> </a:t>
            </a:r>
            <a:r>
              <a:rPr lang="ja-JP" altLang="en-US" sz="2215"/>
              <a:t>→ 現在地</a:t>
            </a:r>
            <a:endParaRPr lang="en-US" altLang="ja-JP" sz="2215" dirty="0"/>
          </a:p>
          <a:p>
            <a:pPr marL="562722" lvl="1" indent="0">
              <a:buFont typeface="Arial" panose="020B0604020202020204" pitchFamily="34" charset="0"/>
              <a:buNone/>
            </a:pPr>
            <a:r>
              <a:rPr lang="en-US" altLang="ja-JP" sz="2215" dirty="0"/>
              <a:t>	</a:t>
            </a:r>
            <a:r>
              <a:rPr lang="ja-JP" altLang="en-US" sz="2215"/>
              <a:t>　（＊は</a:t>
            </a:r>
            <a:r>
              <a:rPr lang="en-US" altLang="ja-JP" sz="2215" dirty="0"/>
              <a:t> </a:t>
            </a:r>
            <a:r>
              <a:rPr lang="ja-JP" altLang="en-US" sz="2215"/>
              <a:t>店と配達先）</a:t>
            </a: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ja-JP" altLang="en-US" sz="2215"/>
              <a:t>店舗→配達先</a:t>
            </a:r>
            <a:r>
              <a:rPr lang="en-US" altLang="ja-JP" sz="2215" dirty="0"/>
              <a:t> </a:t>
            </a:r>
            <a:r>
              <a:rPr lang="ja-JP" altLang="en-US" sz="2215"/>
              <a:t>の順で巡回するという</a:t>
            </a:r>
            <a:br>
              <a:rPr lang="en-US" altLang="ja-JP" sz="2215" dirty="0"/>
            </a:br>
            <a:r>
              <a:rPr lang="en-US" altLang="ja-JP" sz="2215" dirty="0"/>
              <a:t>	</a:t>
            </a:r>
            <a:r>
              <a:rPr lang="ja-JP" altLang="en-US" sz="2215"/>
              <a:t>　　制約付き最適化問題</a:t>
            </a:r>
            <a:endParaRPr lang="en-US" altLang="ja-JP" sz="2215" dirty="0"/>
          </a:p>
        </p:txBody>
      </p:sp>
      <p:sp>
        <p:nvSpPr>
          <p:cNvPr id="65" name="フローチャート: 結合子 64">
            <a:extLst>
              <a:ext uri="{FF2B5EF4-FFF2-40B4-BE49-F238E27FC236}">
                <a16:creationId xmlns:a16="http://schemas.microsoft.com/office/drawing/2014/main" id="{DD422358-0D1F-0645-AFCD-E17AFB298B59}"/>
              </a:ext>
            </a:extLst>
          </p:cNvPr>
          <p:cNvSpPr/>
          <p:nvPr/>
        </p:nvSpPr>
        <p:spPr>
          <a:xfrm>
            <a:off x="6453739" y="3033711"/>
            <a:ext cx="180975" cy="1809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ローチャート: 結合子 65">
            <a:extLst>
              <a:ext uri="{FF2B5EF4-FFF2-40B4-BE49-F238E27FC236}">
                <a16:creationId xmlns:a16="http://schemas.microsoft.com/office/drawing/2014/main" id="{F1958425-F13E-CB48-BA7E-3234921FB7D1}"/>
              </a:ext>
            </a:extLst>
          </p:cNvPr>
          <p:cNvSpPr/>
          <p:nvPr/>
        </p:nvSpPr>
        <p:spPr>
          <a:xfrm>
            <a:off x="9451510" y="240982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ローチャート: 結合子 66">
            <a:extLst>
              <a:ext uri="{FF2B5EF4-FFF2-40B4-BE49-F238E27FC236}">
                <a16:creationId xmlns:a16="http://schemas.microsoft.com/office/drawing/2014/main" id="{5ABE48D6-180E-C446-A333-D8E802365D7D}"/>
              </a:ext>
            </a:extLst>
          </p:cNvPr>
          <p:cNvSpPr/>
          <p:nvPr/>
        </p:nvSpPr>
        <p:spPr>
          <a:xfrm>
            <a:off x="8673064" y="216217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ローチャート: 結合子 67">
            <a:extLst>
              <a:ext uri="{FF2B5EF4-FFF2-40B4-BE49-F238E27FC236}">
                <a16:creationId xmlns:a16="http://schemas.microsoft.com/office/drawing/2014/main" id="{6CA8592C-CCE4-1B49-84E1-F58DBBDF2317}"/>
              </a:ext>
            </a:extLst>
          </p:cNvPr>
          <p:cNvSpPr/>
          <p:nvPr/>
        </p:nvSpPr>
        <p:spPr>
          <a:xfrm>
            <a:off x="7441735" y="3867149"/>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ローチャート: 結合子 68">
            <a:extLst>
              <a:ext uri="{FF2B5EF4-FFF2-40B4-BE49-F238E27FC236}">
                <a16:creationId xmlns:a16="http://schemas.microsoft.com/office/drawing/2014/main" id="{118CBBC6-9941-D24F-8B82-35E55602651A}"/>
              </a:ext>
            </a:extLst>
          </p:cNvPr>
          <p:cNvSpPr/>
          <p:nvPr/>
        </p:nvSpPr>
        <p:spPr>
          <a:xfrm>
            <a:off x="8298984" y="374332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ローチャート: 結合子 69">
            <a:extLst>
              <a:ext uri="{FF2B5EF4-FFF2-40B4-BE49-F238E27FC236}">
                <a16:creationId xmlns:a16="http://schemas.microsoft.com/office/drawing/2014/main" id="{DDA82C3E-BE7E-B645-81AF-9BD2C1305CFC}"/>
              </a:ext>
            </a:extLst>
          </p:cNvPr>
          <p:cNvSpPr/>
          <p:nvPr/>
        </p:nvSpPr>
        <p:spPr>
          <a:xfrm>
            <a:off x="10942173" y="3033711"/>
            <a:ext cx="180975" cy="180975"/>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30F62BE6-81D7-1945-BB04-563262C2262A}"/>
              </a:ext>
            </a:extLst>
          </p:cNvPr>
          <p:cNvCxnSpPr>
            <a:cxnSpLocks/>
            <a:stCxn id="65" idx="6"/>
            <a:endCxn id="69" idx="1"/>
          </p:cNvCxnSpPr>
          <p:nvPr/>
        </p:nvCxnSpPr>
        <p:spPr>
          <a:xfrm>
            <a:off x="6634714" y="3124199"/>
            <a:ext cx="1679614" cy="634469"/>
          </a:xfrm>
          <a:prstGeom prst="line">
            <a:avLst/>
          </a:prstGeom>
        </p:spPr>
        <p:style>
          <a:lnRef idx="3">
            <a:schemeClr val="dk1"/>
          </a:lnRef>
          <a:fillRef idx="0">
            <a:schemeClr val="dk1"/>
          </a:fillRef>
          <a:effectRef idx="2">
            <a:schemeClr val="dk1"/>
          </a:effectRef>
          <a:fontRef idx="minor">
            <a:schemeClr val="tx1"/>
          </a:fontRef>
        </p:style>
      </p:cxnSp>
      <p:cxnSp>
        <p:nvCxnSpPr>
          <p:cNvPr id="72" name="直線コネクタ 71">
            <a:extLst>
              <a:ext uri="{FF2B5EF4-FFF2-40B4-BE49-F238E27FC236}">
                <a16:creationId xmlns:a16="http://schemas.microsoft.com/office/drawing/2014/main" id="{6FD8304E-362E-7748-8693-3DB001210AE8}"/>
              </a:ext>
            </a:extLst>
          </p:cNvPr>
          <p:cNvCxnSpPr>
            <a:cxnSpLocks/>
            <a:stCxn id="68" idx="6"/>
            <a:endCxn id="69" idx="3"/>
          </p:cNvCxnSpPr>
          <p:nvPr/>
        </p:nvCxnSpPr>
        <p:spPr>
          <a:xfrm flipV="1">
            <a:off x="7546510" y="3832755"/>
            <a:ext cx="767818" cy="86782"/>
          </a:xfrm>
          <a:prstGeom prst="line">
            <a:avLst/>
          </a:prstGeom>
        </p:spPr>
        <p:style>
          <a:lnRef idx="3">
            <a:schemeClr val="dk1"/>
          </a:lnRef>
          <a:fillRef idx="0">
            <a:schemeClr val="dk1"/>
          </a:fillRef>
          <a:effectRef idx="2">
            <a:schemeClr val="dk1"/>
          </a:effectRef>
          <a:fontRef idx="minor">
            <a:schemeClr val="tx1"/>
          </a:fontRef>
        </p:style>
      </p:cxnSp>
      <p:cxnSp>
        <p:nvCxnSpPr>
          <p:cNvPr id="73" name="直線コネクタ 72">
            <a:extLst>
              <a:ext uri="{FF2B5EF4-FFF2-40B4-BE49-F238E27FC236}">
                <a16:creationId xmlns:a16="http://schemas.microsoft.com/office/drawing/2014/main" id="{A4728FFB-D595-8C42-BC03-76D83EFEFD9D}"/>
              </a:ext>
            </a:extLst>
          </p:cNvPr>
          <p:cNvCxnSpPr>
            <a:cxnSpLocks/>
            <a:stCxn id="67" idx="5"/>
            <a:endCxn id="66" idx="2"/>
          </p:cNvCxnSpPr>
          <p:nvPr/>
        </p:nvCxnSpPr>
        <p:spPr>
          <a:xfrm>
            <a:off x="8762495" y="2251605"/>
            <a:ext cx="689015" cy="210607"/>
          </a:xfrm>
          <a:prstGeom prst="line">
            <a:avLst/>
          </a:prstGeom>
        </p:spPr>
        <p:style>
          <a:lnRef idx="3">
            <a:schemeClr val="dk1"/>
          </a:lnRef>
          <a:fillRef idx="0">
            <a:schemeClr val="dk1"/>
          </a:fillRef>
          <a:effectRef idx="2">
            <a:schemeClr val="dk1"/>
          </a:effectRef>
          <a:fontRef idx="minor">
            <a:schemeClr val="tx1"/>
          </a:fontRef>
        </p:style>
      </p:cxnSp>
      <p:cxnSp>
        <p:nvCxnSpPr>
          <p:cNvPr id="74" name="直線コネクタ 73">
            <a:extLst>
              <a:ext uri="{FF2B5EF4-FFF2-40B4-BE49-F238E27FC236}">
                <a16:creationId xmlns:a16="http://schemas.microsoft.com/office/drawing/2014/main" id="{5DDDD3A8-FD7D-9D4A-9319-5AAB72A78CD8}"/>
              </a:ext>
            </a:extLst>
          </p:cNvPr>
          <p:cNvCxnSpPr>
            <a:cxnSpLocks/>
            <a:stCxn id="67" idx="4"/>
            <a:endCxn id="68" idx="0"/>
          </p:cNvCxnSpPr>
          <p:nvPr/>
        </p:nvCxnSpPr>
        <p:spPr>
          <a:xfrm flipH="1">
            <a:off x="7494123" y="2266949"/>
            <a:ext cx="1231329" cy="1600200"/>
          </a:xfrm>
          <a:prstGeom prst="line">
            <a:avLst/>
          </a:prstGeom>
        </p:spPr>
        <p:style>
          <a:lnRef idx="3">
            <a:schemeClr val="dk1"/>
          </a:lnRef>
          <a:fillRef idx="0">
            <a:schemeClr val="dk1"/>
          </a:fillRef>
          <a:effectRef idx="2">
            <a:schemeClr val="dk1"/>
          </a:effectRef>
          <a:fontRef idx="minor">
            <a:schemeClr val="tx1"/>
          </a:fontRef>
        </p:style>
      </p:cxnSp>
      <p:cxnSp>
        <p:nvCxnSpPr>
          <p:cNvPr id="75" name="直線矢印コネクタ 74">
            <a:extLst>
              <a:ext uri="{FF2B5EF4-FFF2-40B4-BE49-F238E27FC236}">
                <a16:creationId xmlns:a16="http://schemas.microsoft.com/office/drawing/2014/main" id="{363F8BCD-D4A2-CA41-B6C2-A7CFBC1D0815}"/>
              </a:ext>
            </a:extLst>
          </p:cNvPr>
          <p:cNvCxnSpPr>
            <a:cxnSpLocks/>
            <a:stCxn id="66" idx="5"/>
            <a:endCxn id="70" idx="2"/>
          </p:cNvCxnSpPr>
          <p:nvPr/>
        </p:nvCxnSpPr>
        <p:spPr>
          <a:xfrm>
            <a:off x="9540941" y="2499255"/>
            <a:ext cx="1401232" cy="624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テキスト ボックス 75">
            <a:extLst>
              <a:ext uri="{FF2B5EF4-FFF2-40B4-BE49-F238E27FC236}">
                <a16:creationId xmlns:a16="http://schemas.microsoft.com/office/drawing/2014/main" id="{32B35DC3-D9B1-EE4E-A8AA-22620AD267D7}"/>
              </a:ext>
            </a:extLst>
          </p:cNvPr>
          <p:cNvSpPr txBox="1"/>
          <p:nvPr/>
        </p:nvSpPr>
        <p:spPr>
          <a:xfrm>
            <a:off x="8274062" y="3848099"/>
            <a:ext cx="992212"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1_</a:t>
            </a:r>
            <a:r>
              <a:rPr kumimoji="1" lang="ja-JP" altLang="en-US" sz="1400" b="1">
                <a:ln w="0"/>
                <a:solidFill>
                  <a:schemeClr val="accent1"/>
                </a:solidFill>
                <a:effectLst>
                  <a:outerShdw blurRad="38100" dist="25400" dir="5400000" algn="ctr" rotWithShape="0">
                    <a:srgbClr val="6E747A">
                      <a:alpha val="43000"/>
                    </a:srgbClr>
                  </a:outerShdw>
                </a:effectLst>
              </a:rPr>
              <a:t>店</a:t>
            </a:r>
          </a:p>
        </p:txBody>
      </p:sp>
      <p:sp>
        <p:nvSpPr>
          <p:cNvPr id="77" name="テキスト ボックス 76">
            <a:extLst>
              <a:ext uri="{FF2B5EF4-FFF2-40B4-BE49-F238E27FC236}">
                <a16:creationId xmlns:a16="http://schemas.microsoft.com/office/drawing/2014/main" id="{5BA4D54D-B28E-F542-BB4F-F793EEBCE874}"/>
              </a:ext>
            </a:extLst>
          </p:cNvPr>
          <p:cNvSpPr txBox="1"/>
          <p:nvPr/>
        </p:nvSpPr>
        <p:spPr>
          <a:xfrm>
            <a:off x="6537896" y="4008968"/>
            <a:ext cx="1272058"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1_</a:t>
            </a:r>
            <a:r>
              <a:rPr kumimoji="1" lang="ja-JP" altLang="en-US" sz="1400" b="1">
                <a:ln w="0"/>
                <a:solidFill>
                  <a:schemeClr val="accent1"/>
                </a:solidFill>
                <a:effectLst>
                  <a:outerShdw blurRad="38100" dist="25400" dir="5400000" algn="ctr" rotWithShape="0">
                    <a:srgbClr val="6E747A">
                      <a:alpha val="43000"/>
                    </a:srgbClr>
                  </a:outerShdw>
                </a:effectLst>
              </a:rPr>
              <a:t>配達先</a:t>
            </a:r>
          </a:p>
        </p:txBody>
      </p:sp>
      <p:sp>
        <p:nvSpPr>
          <p:cNvPr id="78" name="テキスト ボックス 77">
            <a:extLst>
              <a:ext uri="{FF2B5EF4-FFF2-40B4-BE49-F238E27FC236}">
                <a16:creationId xmlns:a16="http://schemas.microsoft.com/office/drawing/2014/main" id="{CA71B62A-FC80-A347-B361-BB26E67F5942}"/>
              </a:ext>
            </a:extLst>
          </p:cNvPr>
          <p:cNvSpPr txBox="1"/>
          <p:nvPr/>
        </p:nvSpPr>
        <p:spPr>
          <a:xfrm>
            <a:off x="9464145" y="1972169"/>
            <a:ext cx="1272058"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2_</a:t>
            </a:r>
            <a:r>
              <a:rPr kumimoji="1" lang="ja-JP" altLang="en-US" sz="1400" b="1">
                <a:ln w="0"/>
                <a:solidFill>
                  <a:schemeClr val="accent1"/>
                </a:solidFill>
                <a:effectLst>
                  <a:outerShdw blurRad="38100" dist="25400" dir="5400000" algn="ctr" rotWithShape="0">
                    <a:srgbClr val="6E747A">
                      <a:alpha val="43000"/>
                    </a:srgbClr>
                  </a:outerShdw>
                </a:effectLst>
              </a:rPr>
              <a:t>配達先</a:t>
            </a:r>
          </a:p>
        </p:txBody>
      </p:sp>
      <p:sp>
        <p:nvSpPr>
          <p:cNvPr id="79" name="テキスト ボックス 78">
            <a:extLst>
              <a:ext uri="{FF2B5EF4-FFF2-40B4-BE49-F238E27FC236}">
                <a16:creationId xmlns:a16="http://schemas.microsoft.com/office/drawing/2014/main" id="{A93A8367-7AFA-8843-B130-D266FA36908D}"/>
              </a:ext>
            </a:extLst>
          </p:cNvPr>
          <p:cNvSpPr txBox="1"/>
          <p:nvPr/>
        </p:nvSpPr>
        <p:spPr>
          <a:xfrm>
            <a:off x="8030121" y="1827742"/>
            <a:ext cx="992212"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2_</a:t>
            </a:r>
            <a:r>
              <a:rPr kumimoji="1" lang="ja-JP" altLang="en-US" sz="1400" b="1">
                <a:ln w="0"/>
                <a:solidFill>
                  <a:schemeClr val="accent1"/>
                </a:solidFill>
                <a:effectLst>
                  <a:outerShdw blurRad="38100" dist="25400" dir="5400000" algn="ctr" rotWithShape="0">
                    <a:srgbClr val="6E747A">
                      <a:alpha val="43000"/>
                    </a:srgbClr>
                  </a:outerShdw>
                </a:effectLst>
              </a:rPr>
              <a:t>店</a:t>
            </a:r>
          </a:p>
        </p:txBody>
      </p:sp>
    </p:spTree>
    <p:extLst>
      <p:ext uri="{BB962C8B-B14F-4D97-AF65-F5344CB8AC3E}">
        <p14:creationId xmlns:p14="http://schemas.microsoft.com/office/powerpoint/2010/main" val="117660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0A53C1-88DB-B34D-9259-77C4C0950DB2}"/>
              </a:ext>
            </a:extLst>
          </p:cNvPr>
          <p:cNvSpPr>
            <a:spLocks noGrp="1"/>
          </p:cNvSpPr>
          <p:nvPr>
            <p:ph type="title"/>
          </p:nvPr>
        </p:nvSpPr>
        <p:spPr/>
        <p:txBody>
          <a:bodyPr>
            <a:normAutofit fontScale="90000"/>
          </a:bodyPr>
          <a:lstStyle/>
          <a:p>
            <a:r>
              <a:rPr lang="ja-JP" altLang="en-US"/>
              <a:t>システム概要</a:t>
            </a:r>
            <a:r>
              <a:rPr lang="en-US" altLang="ja-JP" dirty="0"/>
              <a:t>: </a:t>
            </a:r>
            <a:r>
              <a:rPr lang="ja-JP" altLang="en-US"/>
              <a:t>最適シフト取得　</a:t>
            </a:r>
            <a:endParaRPr kumimoji="1" lang="ja-JP" altLang="en-US"/>
          </a:p>
        </p:txBody>
      </p:sp>
      <p:sp>
        <p:nvSpPr>
          <p:cNvPr id="4" name="スライド番号プレースホルダー 3">
            <a:extLst>
              <a:ext uri="{FF2B5EF4-FFF2-40B4-BE49-F238E27FC236}">
                <a16:creationId xmlns:a16="http://schemas.microsoft.com/office/drawing/2014/main" id="{E1D15998-A7CA-A946-8ED5-2599D0A99C59}"/>
              </a:ext>
            </a:extLst>
          </p:cNvPr>
          <p:cNvSpPr>
            <a:spLocks noGrp="1"/>
          </p:cNvSpPr>
          <p:nvPr>
            <p:ph type="sldNum" sz="quarter" idx="12"/>
          </p:nvPr>
        </p:nvSpPr>
        <p:spPr/>
        <p:txBody>
          <a:bodyPr/>
          <a:lstStyle/>
          <a:p>
            <a:fld id="{3C84CFED-51CE-CF4B-94DB-C561B515C4B3}" type="slidenum">
              <a:rPr lang="ja-JP" altLang="en-US" smtClean="0"/>
              <a:pPr/>
              <a:t>17</a:t>
            </a:fld>
            <a:endParaRPr lang="ja-JP" altLang="en-US"/>
          </a:p>
        </p:txBody>
      </p:sp>
      <p:sp>
        <p:nvSpPr>
          <p:cNvPr id="33" name="コンテンツ プレースホルダー 2">
            <a:extLst>
              <a:ext uri="{FF2B5EF4-FFF2-40B4-BE49-F238E27FC236}">
                <a16:creationId xmlns:a16="http://schemas.microsoft.com/office/drawing/2014/main" id="{596CD7EE-9E54-4041-9369-E3FD81AF6BDE}"/>
              </a:ext>
            </a:extLst>
          </p:cNvPr>
          <p:cNvSpPr txBox="1">
            <a:spLocks/>
          </p:cNvSpPr>
          <p:nvPr/>
        </p:nvSpPr>
        <p:spPr>
          <a:xfrm>
            <a:off x="6096000" y="1066510"/>
            <a:ext cx="5852667" cy="528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u"/>
            </a:pPr>
            <a:r>
              <a:rPr lang="ja-JP" altLang="en-US" sz="2800"/>
              <a:t>最適シフト探索</a:t>
            </a:r>
            <a:endParaRPr lang="en-US" altLang="ja-JP" sz="2800" dirty="0"/>
          </a:p>
          <a:p>
            <a:pPr marL="562722" lvl="1" indent="0">
              <a:buFont typeface="Arial" panose="020B0604020202020204" pitchFamily="34" charset="0"/>
              <a:buNone/>
            </a:pPr>
            <a:r>
              <a:rPr lang="en-US" altLang="ja-JP" sz="2000" dirty="0"/>
              <a:t>	</a:t>
            </a:r>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en-US" altLang="ja-JP" sz="2215" dirty="0"/>
              <a:t>	</a:t>
            </a:r>
            <a:r>
              <a:rPr lang="ja-JP" altLang="en-US" sz="2215"/>
              <a:t>　現在地</a:t>
            </a:r>
            <a:r>
              <a:rPr lang="en-US" altLang="ja-JP" sz="2215" dirty="0"/>
              <a:t> </a:t>
            </a:r>
            <a:r>
              <a:rPr lang="ja-JP" altLang="en-US" sz="2215"/>
              <a:t>→</a:t>
            </a:r>
            <a:r>
              <a:rPr lang="en-US" altLang="ja-JP" sz="2215" dirty="0"/>
              <a:t> </a:t>
            </a:r>
            <a:r>
              <a:rPr lang="ja-JP" altLang="en-US" sz="2215"/>
              <a:t>＊</a:t>
            </a:r>
            <a:r>
              <a:rPr lang="en-US" altLang="ja-JP" sz="2215" dirty="0"/>
              <a:t> </a:t>
            </a:r>
            <a:r>
              <a:rPr lang="ja-JP" altLang="en-US" sz="2215"/>
              <a:t>→ 現在地</a:t>
            </a:r>
            <a:endParaRPr lang="en-US" altLang="ja-JP" sz="2215" dirty="0"/>
          </a:p>
          <a:p>
            <a:pPr marL="562722" lvl="1" indent="0">
              <a:buFont typeface="Arial" panose="020B0604020202020204" pitchFamily="34" charset="0"/>
              <a:buNone/>
            </a:pPr>
            <a:r>
              <a:rPr lang="en-US" altLang="ja-JP" sz="2215" dirty="0"/>
              <a:t>	</a:t>
            </a:r>
            <a:r>
              <a:rPr lang="ja-JP" altLang="en-US" sz="2215"/>
              <a:t>　（＊は</a:t>
            </a:r>
            <a:r>
              <a:rPr lang="en-US" altLang="ja-JP" sz="2215" dirty="0"/>
              <a:t> </a:t>
            </a:r>
            <a:r>
              <a:rPr lang="ja-JP" altLang="en-US" sz="2215"/>
              <a:t>店と配達先）</a:t>
            </a: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ja-JP" altLang="en-US" sz="2215"/>
              <a:t>店舗→配達先</a:t>
            </a:r>
            <a:r>
              <a:rPr lang="en-US" altLang="ja-JP" sz="2215" dirty="0"/>
              <a:t> </a:t>
            </a:r>
            <a:r>
              <a:rPr lang="ja-JP" altLang="en-US" sz="2215"/>
              <a:t>の順で巡回するという</a:t>
            </a:r>
            <a:br>
              <a:rPr lang="en-US" altLang="ja-JP" sz="2215" dirty="0"/>
            </a:br>
            <a:r>
              <a:rPr lang="en-US" altLang="ja-JP" sz="2215" dirty="0"/>
              <a:t>	</a:t>
            </a:r>
            <a:r>
              <a:rPr lang="ja-JP" altLang="en-US" sz="2215"/>
              <a:t>　　制約付き最適化問題</a:t>
            </a:r>
            <a:endParaRPr lang="en-US" altLang="ja-JP" sz="2215" dirty="0"/>
          </a:p>
        </p:txBody>
      </p:sp>
      <p:sp>
        <p:nvSpPr>
          <p:cNvPr id="34" name="フローチャート: 結合子 33">
            <a:extLst>
              <a:ext uri="{FF2B5EF4-FFF2-40B4-BE49-F238E27FC236}">
                <a16:creationId xmlns:a16="http://schemas.microsoft.com/office/drawing/2014/main" id="{FD97EAAC-AAF3-EE45-B71D-467FFEDC14AF}"/>
              </a:ext>
            </a:extLst>
          </p:cNvPr>
          <p:cNvSpPr/>
          <p:nvPr/>
        </p:nvSpPr>
        <p:spPr>
          <a:xfrm>
            <a:off x="6453739" y="3033711"/>
            <a:ext cx="180975" cy="1809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結合子 35">
            <a:extLst>
              <a:ext uri="{FF2B5EF4-FFF2-40B4-BE49-F238E27FC236}">
                <a16:creationId xmlns:a16="http://schemas.microsoft.com/office/drawing/2014/main" id="{92421DFE-7A0A-D64E-A1D8-E9292B672D72}"/>
              </a:ext>
            </a:extLst>
          </p:cNvPr>
          <p:cNvSpPr/>
          <p:nvPr/>
        </p:nvSpPr>
        <p:spPr>
          <a:xfrm>
            <a:off x="9451510" y="240982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結合子 36">
            <a:extLst>
              <a:ext uri="{FF2B5EF4-FFF2-40B4-BE49-F238E27FC236}">
                <a16:creationId xmlns:a16="http://schemas.microsoft.com/office/drawing/2014/main" id="{DAEE994A-83AA-D548-96D7-22E5C2947066}"/>
              </a:ext>
            </a:extLst>
          </p:cNvPr>
          <p:cNvSpPr/>
          <p:nvPr/>
        </p:nvSpPr>
        <p:spPr>
          <a:xfrm>
            <a:off x="8673064" y="216217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結合子 37">
            <a:extLst>
              <a:ext uri="{FF2B5EF4-FFF2-40B4-BE49-F238E27FC236}">
                <a16:creationId xmlns:a16="http://schemas.microsoft.com/office/drawing/2014/main" id="{8817F1A2-B7C3-6C42-BDA4-D07D730C0438}"/>
              </a:ext>
            </a:extLst>
          </p:cNvPr>
          <p:cNvSpPr/>
          <p:nvPr/>
        </p:nvSpPr>
        <p:spPr>
          <a:xfrm>
            <a:off x="7441735" y="3867149"/>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ローチャート: 結合子 38">
            <a:extLst>
              <a:ext uri="{FF2B5EF4-FFF2-40B4-BE49-F238E27FC236}">
                <a16:creationId xmlns:a16="http://schemas.microsoft.com/office/drawing/2014/main" id="{3B953561-1CCC-344E-A285-E27C816F8A94}"/>
              </a:ext>
            </a:extLst>
          </p:cNvPr>
          <p:cNvSpPr/>
          <p:nvPr/>
        </p:nvSpPr>
        <p:spPr>
          <a:xfrm>
            <a:off x="8298984" y="3743324"/>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ローチャート: 結合子 39">
            <a:extLst>
              <a:ext uri="{FF2B5EF4-FFF2-40B4-BE49-F238E27FC236}">
                <a16:creationId xmlns:a16="http://schemas.microsoft.com/office/drawing/2014/main" id="{5DFE7A08-7A9B-3C45-95A6-0D8ED36F4D57}"/>
              </a:ext>
            </a:extLst>
          </p:cNvPr>
          <p:cNvSpPr/>
          <p:nvPr/>
        </p:nvSpPr>
        <p:spPr>
          <a:xfrm>
            <a:off x="10942173" y="3033711"/>
            <a:ext cx="180975" cy="180975"/>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2884678-6556-C74E-A431-AB1745BADA1D}"/>
              </a:ext>
            </a:extLst>
          </p:cNvPr>
          <p:cNvCxnSpPr>
            <a:cxnSpLocks/>
            <a:stCxn id="34" idx="6"/>
            <a:endCxn id="38" idx="1"/>
          </p:cNvCxnSpPr>
          <p:nvPr/>
        </p:nvCxnSpPr>
        <p:spPr>
          <a:xfrm>
            <a:off x="6634714" y="3124199"/>
            <a:ext cx="822365" cy="758294"/>
          </a:xfrm>
          <a:prstGeom prst="line">
            <a:avLst/>
          </a:prstGeom>
        </p:spPr>
        <p:style>
          <a:lnRef idx="3">
            <a:schemeClr val="dk1"/>
          </a:lnRef>
          <a:fillRef idx="0">
            <a:schemeClr val="dk1"/>
          </a:fillRef>
          <a:effectRef idx="2">
            <a:schemeClr val="dk1"/>
          </a:effectRef>
          <a:fontRef idx="minor">
            <a:schemeClr val="tx1"/>
          </a:fontRef>
        </p:style>
      </p:cxnSp>
      <p:cxnSp>
        <p:nvCxnSpPr>
          <p:cNvPr id="42" name="直線コネクタ 41">
            <a:extLst>
              <a:ext uri="{FF2B5EF4-FFF2-40B4-BE49-F238E27FC236}">
                <a16:creationId xmlns:a16="http://schemas.microsoft.com/office/drawing/2014/main" id="{A148CE72-78C1-724E-B8BA-B383C40C1F1C}"/>
              </a:ext>
            </a:extLst>
          </p:cNvPr>
          <p:cNvCxnSpPr>
            <a:cxnSpLocks/>
            <a:stCxn id="38" idx="6"/>
            <a:endCxn id="39" idx="3"/>
          </p:cNvCxnSpPr>
          <p:nvPr/>
        </p:nvCxnSpPr>
        <p:spPr>
          <a:xfrm flipV="1">
            <a:off x="7546510" y="3832755"/>
            <a:ext cx="767818" cy="86782"/>
          </a:xfrm>
          <a:prstGeom prst="line">
            <a:avLst/>
          </a:prstGeom>
        </p:spPr>
        <p:style>
          <a:lnRef idx="3">
            <a:schemeClr val="dk1"/>
          </a:lnRef>
          <a:fillRef idx="0">
            <a:schemeClr val="dk1"/>
          </a:fillRef>
          <a:effectRef idx="2">
            <a:schemeClr val="dk1"/>
          </a:effectRef>
          <a:fontRef idx="minor">
            <a:schemeClr val="tx1"/>
          </a:fontRef>
        </p:style>
      </p:cxnSp>
      <p:cxnSp>
        <p:nvCxnSpPr>
          <p:cNvPr id="43" name="直線コネクタ 42">
            <a:extLst>
              <a:ext uri="{FF2B5EF4-FFF2-40B4-BE49-F238E27FC236}">
                <a16:creationId xmlns:a16="http://schemas.microsoft.com/office/drawing/2014/main" id="{47B6C08E-512B-6142-9C56-BA385312D6D7}"/>
              </a:ext>
            </a:extLst>
          </p:cNvPr>
          <p:cNvCxnSpPr>
            <a:cxnSpLocks/>
            <a:stCxn id="37" idx="5"/>
            <a:endCxn id="36" idx="2"/>
          </p:cNvCxnSpPr>
          <p:nvPr/>
        </p:nvCxnSpPr>
        <p:spPr>
          <a:xfrm>
            <a:off x="8762495" y="2251605"/>
            <a:ext cx="689015" cy="210607"/>
          </a:xfrm>
          <a:prstGeom prst="line">
            <a:avLst/>
          </a:prstGeom>
        </p:spPr>
        <p:style>
          <a:lnRef idx="3">
            <a:schemeClr val="dk1"/>
          </a:lnRef>
          <a:fillRef idx="0">
            <a:schemeClr val="dk1"/>
          </a:fillRef>
          <a:effectRef idx="2">
            <a:schemeClr val="dk1"/>
          </a:effectRef>
          <a:fontRef idx="minor">
            <a:schemeClr val="tx1"/>
          </a:fontRef>
        </p:style>
      </p:cxnSp>
      <p:cxnSp>
        <p:nvCxnSpPr>
          <p:cNvPr id="44" name="直線コネクタ 43">
            <a:extLst>
              <a:ext uri="{FF2B5EF4-FFF2-40B4-BE49-F238E27FC236}">
                <a16:creationId xmlns:a16="http://schemas.microsoft.com/office/drawing/2014/main" id="{17157E82-134D-414A-8281-36F6BFFDDF71}"/>
              </a:ext>
            </a:extLst>
          </p:cNvPr>
          <p:cNvCxnSpPr>
            <a:cxnSpLocks/>
            <a:stCxn id="37" idx="4"/>
            <a:endCxn id="39" idx="0"/>
          </p:cNvCxnSpPr>
          <p:nvPr/>
        </p:nvCxnSpPr>
        <p:spPr>
          <a:xfrm flipH="1">
            <a:off x="8351372" y="2266949"/>
            <a:ext cx="374080" cy="1476375"/>
          </a:xfrm>
          <a:prstGeom prst="line">
            <a:avLst/>
          </a:prstGeom>
        </p:spPr>
        <p:style>
          <a:lnRef idx="3">
            <a:schemeClr val="dk1"/>
          </a:lnRef>
          <a:fillRef idx="0">
            <a:schemeClr val="dk1"/>
          </a:fillRef>
          <a:effectRef idx="2">
            <a:schemeClr val="dk1"/>
          </a:effectRef>
          <a:fontRef idx="minor">
            <a:schemeClr val="tx1"/>
          </a:fontRef>
        </p:style>
      </p:cxnSp>
      <p:cxnSp>
        <p:nvCxnSpPr>
          <p:cNvPr id="45" name="直線矢印コネクタ 44">
            <a:extLst>
              <a:ext uri="{FF2B5EF4-FFF2-40B4-BE49-F238E27FC236}">
                <a16:creationId xmlns:a16="http://schemas.microsoft.com/office/drawing/2014/main" id="{2E27E608-68D6-B241-B80E-0E57BBDF052D}"/>
              </a:ext>
            </a:extLst>
          </p:cNvPr>
          <p:cNvCxnSpPr>
            <a:cxnSpLocks/>
            <a:stCxn id="36" idx="5"/>
            <a:endCxn id="40" idx="2"/>
          </p:cNvCxnSpPr>
          <p:nvPr/>
        </p:nvCxnSpPr>
        <p:spPr>
          <a:xfrm>
            <a:off x="9540941" y="2499255"/>
            <a:ext cx="1401232" cy="624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テキスト ボックス 45">
            <a:extLst>
              <a:ext uri="{FF2B5EF4-FFF2-40B4-BE49-F238E27FC236}">
                <a16:creationId xmlns:a16="http://schemas.microsoft.com/office/drawing/2014/main" id="{72F1C78C-0123-F54E-B4C1-6379A4666035}"/>
              </a:ext>
            </a:extLst>
          </p:cNvPr>
          <p:cNvSpPr txBox="1"/>
          <p:nvPr/>
        </p:nvSpPr>
        <p:spPr>
          <a:xfrm>
            <a:off x="8274062" y="3848099"/>
            <a:ext cx="992212"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1_</a:t>
            </a:r>
            <a:r>
              <a:rPr kumimoji="1" lang="ja-JP" altLang="en-US" sz="1400" b="1">
                <a:ln w="0"/>
                <a:solidFill>
                  <a:schemeClr val="accent1"/>
                </a:solidFill>
                <a:effectLst>
                  <a:outerShdw blurRad="38100" dist="25400" dir="5400000" algn="ctr" rotWithShape="0">
                    <a:srgbClr val="6E747A">
                      <a:alpha val="43000"/>
                    </a:srgbClr>
                  </a:outerShdw>
                </a:effectLst>
              </a:rPr>
              <a:t>店</a:t>
            </a:r>
          </a:p>
        </p:txBody>
      </p:sp>
      <p:sp>
        <p:nvSpPr>
          <p:cNvPr id="47" name="テキスト ボックス 46">
            <a:extLst>
              <a:ext uri="{FF2B5EF4-FFF2-40B4-BE49-F238E27FC236}">
                <a16:creationId xmlns:a16="http://schemas.microsoft.com/office/drawing/2014/main" id="{E3F34AFC-2B79-7041-8488-001A57D4C485}"/>
              </a:ext>
            </a:extLst>
          </p:cNvPr>
          <p:cNvSpPr txBox="1"/>
          <p:nvPr/>
        </p:nvSpPr>
        <p:spPr>
          <a:xfrm>
            <a:off x="6537896" y="4008968"/>
            <a:ext cx="1272058"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1_</a:t>
            </a:r>
            <a:r>
              <a:rPr kumimoji="1" lang="ja-JP" altLang="en-US" sz="1400" b="1">
                <a:ln w="0"/>
                <a:solidFill>
                  <a:schemeClr val="accent1"/>
                </a:solidFill>
                <a:effectLst>
                  <a:outerShdw blurRad="38100" dist="25400" dir="5400000" algn="ctr" rotWithShape="0">
                    <a:srgbClr val="6E747A">
                      <a:alpha val="43000"/>
                    </a:srgbClr>
                  </a:outerShdw>
                </a:effectLst>
              </a:rPr>
              <a:t>配達先</a:t>
            </a:r>
          </a:p>
        </p:txBody>
      </p:sp>
      <p:sp>
        <p:nvSpPr>
          <p:cNvPr id="48" name="テキスト ボックス 47">
            <a:extLst>
              <a:ext uri="{FF2B5EF4-FFF2-40B4-BE49-F238E27FC236}">
                <a16:creationId xmlns:a16="http://schemas.microsoft.com/office/drawing/2014/main" id="{6A96E3DE-1E23-CB4C-A345-6D43E365FD60}"/>
              </a:ext>
            </a:extLst>
          </p:cNvPr>
          <p:cNvSpPr txBox="1"/>
          <p:nvPr/>
        </p:nvSpPr>
        <p:spPr>
          <a:xfrm>
            <a:off x="9464145" y="1972169"/>
            <a:ext cx="1272058"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2_</a:t>
            </a:r>
            <a:r>
              <a:rPr kumimoji="1" lang="ja-JP" altLang="en-US" sz="1400" b="1">
                <a:ln w="0"/>
                <a:solidFill>
                  <a:schemeClr val="accent1"/>
                </a:solidFill>
                <a:effectLst>
                  <a:outerShdw blurRad="38100" dist="25400" dir="5400000" algn="ctr" rotWithShape="0">
                    <a:srgbClr val="6E747A">
                      <a:alpha val="43000"/>
                    </a:srgbClr>
                  </a:outerShdw>
                </a:effectLst>
              </a:rPr>
              <a:t>配達先</a:t>
            </a:r>
          </a:p>
        </p:txBody>
      </p:sp>
      <p:sp>
        <p:nvSpPr>
          <p:cNvPr id="49" name="テキスト ボックス 48">
            <a:extLst>
              <a:ext uri="{FF2B5EF4-FFF2-40B4-BE49-F238E27FC236}">
                <a16:creationId xmlns:a16="http://schemas.microsoft.com/office/drawing/2014/main" id="{8797B66A-6A8F-BC43-B752-F0AFF0429751}"/>
              </a:ext>
            </a:extLst>
          </p:cNvPr>
          <p:cNvSpPr txBox="1"/>
          <p:nvPr/>
        </p:nvSpPr>
        <p:spPr>
          <a:xfrm>
            <a:off x="8030121" y="1827742"/>
            <a:ext cx="992212" cy="307777"/>
          </a:xfrm>
          <a:prstGeom prst="rect">
            <a:avLst/>
          </a:prstGeom>
          <a:noFill/>
        </p:spPr>
        <p:txBody>
          <a:bodyPr wrap="square" rtlCol="0">
            <a:spAutoFit/>
          </a:bodyPr>
          <a:lstStyle/>
          <a:p>
            <a:r>
              <a:rPr kumimoji="1" lang="ja-JP" altLang="en-US" sz="1400" b="1">
                <a:ln w="0"/>
                <a:solidFill>
                  <a:schemeClr val="accent1"/>
                </a:solidFill>
                <a:effectLst>
                  <a:outerShdw blurRad="38100" dist="25400" dir="5400000" algn="ctr" rotWithShape="0">
                    <a:srgbClr val="6E747A">
                      <a:alpha val="43000"/>
                    </a:srgbClr>
                  </a:outerShdw>
                </a:effectLst>
              </a:rPr>
              <a:t>注文</a:t>
            </a:r>
            <a:r>
              <a:rPr kumimoji="1" lang="en-US" altLang="ja-JP" sz="1400" b="1" dirty="0">
                <a:ln w="0"/>
                <a:solidFill>
                  <a:schemeClr val="accent1"/>
                </a:solidFill>
                <a:effectLst>
                  <a:outerShdw blurRad="38100" dist="25400" dir="5400000" algn="ctr" rotWithShape="0">
                    <a:srgbClr val="6E747A">
                      <a:alpha val="43000"/>
                    </a:srgbClr>
                  </a:outerShdw>
                </a:effectLst>
              </a:rPr>
              <a:t>2_</a:t>
            </a:r>
            <a:r>
              <a:rPr kumimoji="1" lang="ja-JP" altLang="en-US" sz="1400" b="1">
                <a:ln w="0"/>
                <a:solidFill>
                  <a:schemeClr val="accent1"/>
                </a:solidFill>
                <a:effectLst>
                  <a:outerShdw blurRad="38100" dist="25400" dir="5400000" algn="ctr" rotWithShape="0">
                    <a:srgbClr val="6E747A">
                      <a:alpha val="43000"/>
                    </a:srgbClr>
                  </a:outerShdw>
                </a:effectLst>
              </a:rPr>
              <a:t>店</a:t>
            </a:r>
          </a:p>
        </p:txBody>
      </p:sp>
      <p:sp>
        <p:nvSpPr>
          <p:cNvPr id="7" name="乗算記号 6">
            <a:extLst>
              <a:ext uri="{FF2B5EF4-FFF2-40B4-BE49-F238E27FC236}">
                <a16:creationId xmlns:a16="http://schemas.microsoft.com/office/drawing/2014/main" id="{800BC2E2-E4FE-F940-B036-A6DBB38DAD3B}"/>
              </a:ext>
            </a:extLst>
          </p:cNvPr>
          <p:cNvSpPr/>
          <p:nvPr/>
        </p:nvSpPr>
        <p:spPr>
          <a:xfrm>
            <a:off x="7585169" y="3525095"/>
            <a:ext cx="727552" cy="716897"/>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コンテンツ プレースホルダー 2">
            <a:extLst>
              <a:ext uri="{FF2B5EF4-FFF2-40B4-BE49-F238E27FC236}">
                <a16:creationId xmlns:a16="http://schemas.microsoft.com/office/drawing/2014/main" id="{D95B5A39-2A8B-4540-889A-9C5342CC4767}"/>
              </a:ext>
            </a:extLst>
          </p:cNvPr>
          <p:cNvSpPr txBox="1">
            <a:spLocks/>
          </p:cNvSpPr>
          <p:nvPr/>
        </p:nvSpPr>
        <p:spPr>
          <a:xfrm>
            <a:off x="243333" y="1066510"/>
            <a:ext cx="5852667" cy="528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u"/>
            </a:pPr>
            <a:r>
              <a:rPr lang="en-US" altLang="ja-JP" sz="2800" dirty="0"/>
              <a:t>NAVITIME API</a:t>
            </a:r>
            <a:r>
              <a:rPr lang="ja-JP" altLang="en-US" sz="2800"/>
              <a:t>の経路探索</a:t>
            </a:r>
            <a:endParaRPr lang="en-US" altLang="ja-JP" sz="2800" dirty="0"/>
          </a:p>
          <a:p>
            <a:pPr marL="562722" lvl="1" indent="0">
              <a:buFont typeface="Arial" panose="020B0604020202020204" pitchFamily="34" charset="0"/>
              <a:buNone/>
            </a:pPr>
            <a:r>
              <a:rPr lang="en-US" altLang="ja-JP" sz="2215" dirty="0"/>
              <a:t>	</a:t>
            </a:r>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r>
              <a:rPr lang="en-US" altLang="ja-JP" sz="2215" dirty="0"/>
              <a:t>	</a:t>
            </a:r>
            <a:r>
              <a:rPr lang="ja-JP" altLang="en-US" sz="2215"/>
              <a:t>　現在地</a:t>
            </a:r>
            <a:r>
              <a:rPr lang="en-US" altLang="ja-JP" sz="2215" dirty="0"/>
              <a:t> </a:t>
            </a:r>
            <a:r>
              <a:rPr lang="ja-JP" altLang="en-US" sz="2215"/>
              <a:t>→</a:t>
            </a:r>
            <a:r>
              <a:rPr lang="en-US" altLang="ja-JP" sz="2215" dirty="0"/>
              <a:t> </a:t>
            </a:r>
            <a:r>
              <a:rPr lang="ja-JP" altLang="en-US" sz="2215"/>
              <a:t>＊</a:t>
            </a:r>
            <a:r>
              <a:rPr lang="en-US" altLang="ja-JP" sz="2215" dirty="0"/>
              <a:t> </a:t>
            </a:r>
            <a:r>
              <a:rPr lang="ja-JP" altLang="en-US" sz="2215"/>
              <a:t>→ 目的地</a:t>
            </a:r>
            <a:endParaRPr lang="en-US" altLang="ja-JP" sz="2215" dirty="0"/>
          </a:p>
          <a:p>
            <a:pPr marL="562722" lvl="1" indent="0">
              <a:buFont typeface="Arial" panose="020B0604020202020204" pitchFamily="34" charset="0"/>
              <a:buNone/>
            </a:pPr>
            <a:r>
              <a:rPr lang="en-US" altLang="ja-JP" sz="2215" dirty="0"/>
              <a:t>	</a:t>
            </a:r>
            <a:r>
              <a:rPr lang="ja-JP" altLang="en-US" sz="2215"/>
              <a:t>　（＊は複数の経由地）</a:t>
            </a:r>
            <a:endParaRPr lang="en-US" altLang="ja-JP" sz="2215" dirty="0"/>
          </a:p>
          <a:p>
            <a:pPr marL="562722" lvl="1" indent="0">
              <a:buFont typeface="Arial" panose="020B0604020202020204" pitchFamily="34" charset="0"/>
              <a:buNone/>
            </a:pPr>
            <a:endParaRPr lang="en-US" altLang="ja-JP" sz="2215" dirty="0"/>
          </a:p>
          <a:p>
            <a:pPr marL="562722" lvl="1" indent="0">
              <a:buFont typeface="Arial" panose="020B0604020202020204" pitchFamily="34" charset="0"/>
              <a:buNone/>
            </a:pPr>
            <a:endParaRPr lang="en-US" altLang="ja-JP" sz="2215" dirty="0"/>
          </a:p>
        </p:txBody>
      </p:sp>
      <p:sp>
        <p:nvSpPr>
          <p:cNvPr id="51" name="フローチャート: 結合子 50">
            <a:extLst>
              <a:ext uri="{FF2B5EF4-FFF2-40B4-BE49-F238E27FC236}">
                <a16:creationId xmlns:a16="http://schemas.microsoft.com/office/drawing/2014/main" id="{84A92863-508E-CD4A-86E3-5031805DCB1B}"/>
              </a:ext>
            </a:extLst>
          </p:cNvPr>
          <p:cNvSpPr/>
          <p:nvPr/>
        </p:nvSpPr>
        <p:spPr>
          <a:xfrm>
            <a:off x="793179" y="3033712"/>
            <a:ext cx="180975" cy="1809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結合子 51">
            <a:extLst>
              <a:ext uri="{FF2B5EF4-FFF2-40B4-BE49-F238E27FC236}">
                <a16:creationId xmlns:a16="http://schemas.microsoft.com/office/drawing/2014/main" id="{663FB20C-8CC0-AC40-B9D8-8D1136BE21B9}"/>
              </a:ext>
            </a:extLst>
          </p:cNvPr>
          <p:cNvSpPr/>
          <p:nvPr/>
        </p:nvSpPr>
        <p:spPr>
          <a:xfrm>
            <a:off x="3790950" y="240982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結合子 52">
            <a:extLst>
              <a:ext uri="{FF2B5EF4-FFF2-40B4-BE49-F238E27FC236}">
                <a16:creationId xmlns:a16="http://schemas.microsoft.com/office/drawing/2014/main" id="{B1515ADD-D9CB-DE4E-954B-DD9D86E78ED9}"/>
              </a:ext>
            </a:extLst>
          </p:cNvPr>
          <p:cNvSpPr/>
          <p:nvPr/>
        </p:nvSpPr>
        <p:spPr>
          <a:xfrm>
            <a:off x="3012504" y="216217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ローチャート: 結合子 53">
            <a:extLst>
              <a:ext uri="{FF2B5EF4-FFF2-40B4-BE49-F238E27FC236}">
                <a16:creationId xmlns:a16="http://schemas.microsoft.com/office/drawing/2014/main" id="{A22A01ED-2637-0245-8B9A-5B443DEE0DCA}"/>
              </a:ext>
            </a:extLst>
          </p:cNvPr>
          <p:cNvSpPr/>
          <p:nvPr/>
        </p:nvSpPr>
        <p:spPr>
          <a:xfrm>
            <a:off x="1781175" y="3867150"/>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ローチャート: 結合子 54">
            <a:extLst>
              <a:ext uri="{FF2B5EF4-FFF2-40B4-BE49-F238E27FC236}">
                <a16:creationId xmlns:a16="http://schemas.microsoft.com/office/drawing/2014/main" id="{53322CF1-2158-A64A-B45A-BF557517A8C5}"/>
              </a:ext>
            </a:extLst>
          </p:cNvPr>
          <p:cNvSpPr/>
          <p:nvPr/>
        </p:nvSpPr>
        <p:spPr>
          <a:xfrm>
            <a:off x="2638424" y="3743325"/>
            <a:ext cx="104775" cy="10477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結合子 55">
            <a:extLst>
              <a:ext uri="{FF2B5EF4-FFF2-40B4-BE49-F238E27FC236}">
                <a16:creationId xmlns:a16="http://schemas.microsoft.com/office/drawing/2014/main" id="{4914947D-7F04-4441-A01D-52F4A274EB25}"/>
              </a:ext>
            </a:extLst>
          </p:cNvPr>
          <p:cNvSpPr/>
          <p:nvPr/>
        </p:nvSpPr>
        <p:spPr>
          <a:xfrm>
            <a:off x="5281613" y="3033712"/>
            <a:ext cx="180975" cy="180975"/>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8B7C1834-07D8-0347-9F88-2BAF0BF9CEB3}"/>
              </a:ext>
            </a:extLst>
          </p:cNvPr>
          <p:cNvCxnSpPr>
            <a:stCxn id="51" idx="5"/>
            <a:endCxn id="54" idx="1"/>
          </p:cNvCxnSpPr>
          <p:nvPr/>
        </p:nvCxnSpPr>
        <p:spPr>
          <a:xfrm>
            <a:off x="947651" y="3188184"/>
            <a:ext cx="848868" cy="694310"/>
          </a:xfrm>
          <a:prstGeom prst="line">
            <a:avLst/>
          </a:prstGeom>
        </p:spPr>
        <p:style>
          <a:lnRef idx="3">
            <a:schemeClr val="dk1"/>
          </a:lnRef>
          <a:fillRef idx="0">
            <a:schemeClr val="dk1"/>
          </a:fillRef>
          <a:effectRef idx="2">
            <a:schemeClr val="dk1"/>
          </a:effectRef>
          <a:fontRef idx="minor">
            <a:schemeClr val="tx1"/>
          </a:fontRef>
        </p:style>
      </p:cxnSp>
      <p:cxnSp>
        <p:nvCxnSpPr>
          <p:cNvPr id="59" name="直線コネクタ 58">
            <a:extLst>
              <a:ext uri="{FF2B5EF4-FFF2-40B4-BE49-F238E27FC236}">
                <a16:creationId xmlns:a16="http://schemas.microsoft.com/office/drawing/2014/main" id="{E4C2CC5D-ADA4-684B-8F8E-B16C9DEA6554}"/>
              </a:ext>
            </a:extLst>
          </p:cNvPr>
          <p:cNvCxnSpPr>
            <a:cxnSpLocks/>
            <a:stCxn id="54" idx="6"/>
            <a:endCxn id="55" idx="2"/>
          </p:cNvCxnSpPr>
          <p:nvPr/>
        </p:nvCxnSpPr>
        <p:spPr>
          <a:xfrm flipV="1">
            <a:off x="1885950" y="3795713"/>
            <a:ext cx="752474" cy="123825"/>
          </a:xfrm>
          <a:prstGeom prst="line">
            <a:avLst/>
          </a:prstGeom>
        </p:spPr>
        <p:style>
          <a:lnRef idx="3">
            <a:schemeClr val="dk1"/>
          </a:lnRef>
          <a:fillRef idx="0">
            <a:schemeClr val="dk1"/>
          </a:fillRef>
          <a:effectRef idx="2">
            <a:schemeClr val="dk1"/>
          </a:effectRef>
          <a:fontRef idx="minor">
            <a:schemeClr val="tx1"/>
          </a:fontRef>
        </p:style>
      </p:cxnSp>
      <p:cxnSp>
        <p:nvCxnSpPr>
          <p:cNvPr id="60" name="直線コネクタ 59">
            <a:extLst>
              <a:ext uri="{FF2B5EF4-FFF2-40B4-BE49-F238E27FC236}">
                <a16:creationId xmlns:a16="http://schemas.microsoft.com/office/drawing/2014/main" id="{B5BCE892-EC8C-744F-993C-5BA13632F1A0}"/>
              </a:ext>
            </a:extLst>
          </p:cNvPr>
          <p:cNvCxnSpPr>
            <a:cxnSpLocks/>
            <a:stCxn id="53" idx="5"/>
            <a:endCxn id="52" idx="2"/>
          </p:cNvCxnSpPr>
          <p:nvPr/>
        </p:nvCxnSpPr>
        <p:spPr>
          <a:xfrm>
            <a:off x="3101935" y="2251606"/>
            <a:ext cx="689015" cy="210607"/>
          </a:xfrm>
          <a:prstGeom prst="line">
            <a:avLst/>
          </a:prstGeom>
        </p:spPr>
        <p:style>
          <a:lnRef idx="3">
            <a:schemeClr val="dk1"/>
          </a:lnRef>
          <a:fillRef idx="0">
            <a:schemeClr val="dk1"/>
          </a:fillRef>
          <a:effectRef idx="2">
            <a:schemeClr val="dk1"/>
          </a:effectRef>
          <a:fontRef idx="minor">
            <a:schemeClr val="tx1"/>
          </a:fontRef>
        </p:style>
      </p:cxnSp>
      <p:cxnSp>
        <p:nvCxnSpPr>
          <p:cNvPr id="61" name="直線コネクタ 60">
            <a:extLst>
              <a:ext uri="{FF2B5EF4-FFF2-40B4-BE49-F238E27FC236}">
                <a16:creationId xmlns:a16="http://schemas.microsoft.com/office/drawing/2014/main" id="{A1C4AA70-C49C-D942-8F03-DD813BFB63E6}"/>
              </a:ext>
            </a:extLst>
          </p:cNvPr>
          <p:cNvCxnSpPr>
            <a:cxnSpLocks/>
            <a:stCxn id="53" idx="4"/>
            <a:endCxn id="55" idx="7"/>
          </p:cNvCxnSpPr>
          <p:nvPr/>
        </p:nvCxnSpPr>
        <p:spPr>
          <a:xfrm flipH="1">
            <a:off x="2727855" y="2266950"/>
            <a:ext cx="337037" cy="1491719"/>
          </a:xfrm>
          <a:prstGeom prst="line">
            <a:avLst/>
          </a:prstGeom>
        </p:spPr>
        <p:style>
          <a:lnRef idx="3">
            <a:schemeClr val="dk1"/>
          </a:lnRef>
          <a:fillRef idx="0">
            <a:schemeClr val="dk1"/>
          </a:fillRef>
          <a:effectRef idx="2">
            <a:schemeClr val="dk1"/>
          </a:effectRef>
          <a:fontRef idx="minor">
            <a:schemeClr val="tx1"/>
          </a:fontRef>
        </p:style>
      </p:cxnSp>
      <p:cxnSp>
        <p:nvCxnSpPr>
          <p:cNvPr id="62" name="直線矢印コネクタ 61">
            <a:extLst>
              <a:ext uri="{FF2B5EF4-FFF2-40B4-BE49-F238E27FC236}">
                <a16:creationId xmlns:a16="http://schemas.microsoft.com/office/drawing/2014/main" id="{7328CD56-E26E-6942-B4B0-C84503127467}"/>
              </a:ext>
            </a:extLst>
          </p:cNvPr>
          <p:cNvCxnSpPr>
            <a:cxnSpLocks/>
            <a:stCxn id="52" idx="5"/>
            <a:endCxn id="56" idx="1"/>
          </p:cNvCxnSpPr>
          <p:nvPr/>
        </p:nvCxnSpPr>
        <p:spPr>
          <a:xfrm>
            <a:off x="3880381" y="2499256"/>
            <a:ext cx="1427735" cy="560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99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6C036E-8584-E945-80BB-2BF809222AA1}"/>
              </a:ext>
            </a:extLst>
          </p:cNvPr>
          <p:cNvSpPr>
            <a:spLocks noGrp="1"/>
          </p:cNvSpPr>
          <p:nvPr>
            <p:ph type="title"/>
          </p:nvPr>
        </p:nvSpPr>
        <p:spPr/>
        <p:txBody>
          <a:bodyPr>
            <a:normAutofit fontScale="90000"/>
          </a:bodyPr>
          <a:lstStyle/>
          <a:p>
            <a:r>
              <a:rPr lang="ja-JP" altLang="en-US"/>
              <a:t>システム概要</a:t>
            </a:r>
            <a:r>
              <a:rPr lang="en-US" altLang="ja-JP" dirty="0"/>
              <a:t>: </a:t>
            </a:r>
            <a:r>
              <a:rPr lang="ja-JP" altLang="en-US"/>
              <a:t>最適シフト取得　</a:t>
            </a:r>
            <a:endParaRPr kumimoji="1" lang="ja-JP" altLang="en-US"/>
          </a:p>
        </p:txBody>
      </p:sp>
      <p:sp>
        <p:nvSpPr>
          <p:cNvPr id="3" name="コンテンツ プレースホルダー 2">
            <a:extLst>
              <a:ext uri="{FF2B5EF4-FFF2-40B4-BE49-F238E27FC236}">
                <a16:creationId xmlns:a16="http://schemas.microsoft.com/office/drawing/2014/main" id="{FC6A9F40-4EB2-2341-950E-A1D55FE6D707}"/>
              </a:ext>
            </a:extLst>
          </p:cNvPr>
          <p:cNvSpPr>
            <a:spLocks noGrp="1"/>
          </p:cNvSpPr>
          <p:nvPr>
            <p:ph idx="1"/>
          </p:nvPr>
        </p:nvSpPr>
        <p:spPr/>
        <p:txBody>
          <a:bodyPr/>
          <a:lstStyle/>
          <a:p>
            <a:pPr>
              <a:buFont typeface="Wingdings" pitchFamily="2" charset="2"/>
              <a:buChar char="u"/>
            </a:pPr>
            <a:r>
              <a:rPr lang="ja-JP" altLang="en-US"/>
              <a:t>３つのアルゴリズム</a:t>
            </a:r>
            <a:endParaRPr lang="en-US" altLang="ja-JP" dirty="0"/>
          </a:p>
          <a:p>
            <a:pPr lvl="2">
              <a:buFont typeface="Wingdings" pitchFamily="2" charset="2"/>
              <a:buChar char="u"/>
            </a:pPr>
            <a:endParaRPr lang="en-US" altLang="ja-JP" sz="1050" dirty="0"/>
          </a:p>
          <a:p>
            <a:pPr marL="0" indent="0">
              <a:buNone/>
            </a:pPr>
            <a:r>
              <a:rPr lang="en-US" altLang="ja-JP" sz="2462" b="1" dirty="0"/>
              <a:t>1.  </a:t>
            </a:r>
            <a:r>
              <a:rPr lang="ja-JP" altLang="en-US" sz="2800" b="1"/>
              <a:t>同一店舗注文のオーダーを複数配達</a:t>
            </a:r>
            <a:endParaRPr lang="en-US" altLang="ja-JP" sz="2800" b="1" dirty="0"/>
          </a:p>
          <a:p>
            <a:pPr lvl="1">
              <a:buFont typeface="Wingdings" pitchFamily="2" charset="2"/>
              <a:buChar char="Ø"/>
            </a:pPr>
            <a:r>
              <a:rPr lang="ja-JP" altLang="en-US" sz="2400"/>
              <a:t>現在地</a:t>
            </a:r>
            <a:r>
              <a:rPr lang="en-US" altLang="ja-JP" sz="2400" dirty="0"/>
              <a:t> </a:t>
            </a:r>
            <a:r>
              <a:rPr lang="ja-JP" altLang="en-US" sz="2400"/>
              <a:t>→</a:t>
            </a:r>
            <a:r>
              <a:rPr lang="en-US" altLang="ja-JP" sz="2400" dirty="0"/>
              <a:t> </a:t>
            </a:r>
            <a:r>
              <a:rPr lang="ja-JP" altLang="en-US" sz="2400"/>
              <a:t>店舗</a:t>
            </a:r>
            <a:r>
              <a:rPr lang="en-US" altLang="ja-JP" sz="2400" dirty="0"/>
              <a:t> </a:t>
            </a:r>
            <a:r>
              <a:rPr lang="ja-JP" altLang="en-US" sz="2400"/>
              <a:t>→</a:t>
            </a:r>
            <a:r>
              <a:rPr lang="en-US" altLang="ja-JP" sz="2400" dirty="0"/>
              <a:t> </a:t>
            </a:r>
            <a:r>
              <a:rPr lang="ja-JP" altLang="en-US" sz="2400"/>
              <a:t>配達先</a:t>
            </a:r>
            <a:r>
              <a:rPr lang="en-US" altLang="ja-JP" sz="2400" dirty="0"/>
              <a:t>N</a:t>
            </a:r>
            <a:r>
              <a:rPr lang="ja-JP" altLang="en-US" sz="2400"/>
              <a:t>地点</a:t>
            </a:r>
            <a:endParaRPr lang="en-US" altLang="ja-JP" sz="2400" dirty="0"/>
          </a:p>
          <a:p>
            <a:pPr lvl="1">
              <a:buFont typeface="Wingdings" pitchFamily="2" charset="2"/>
              <a:buChar char="Ø"/>
            </a:pPr>
            <a:endParaRPr lang="en-US" altLang="ja-JP" sz="2400" dirty="0"/>
          </a:p>
          <a:p>
            <a:pPr marL="0" indent="0">
              <a:buNone/>
            </a:pPr>
            <a:r>
              <a:rPr lang="en-US" altLang="ja-JP" sz="2800" b="1" dirty="0"/>
              <a:t>2.  </a:t>
            </a:r>
            <a:r>
              <a:rPr lang="ja-JP" altLang="en-US" sz="2800" b="1"/>
              <a:t>店舗が近いオーダーを複数配達</a:t>
            </a:r>
            <a:endParaRPr lang="en-US" altLang="ja-JP" sz="2800" b="1" dirty="0"/>
          </a:p>
          <a:p>
            <a:pPr lvl="1">
              <a:buFont typeface="Wingdings" pitchFamily="2" charset="2"/>
              <a:buChar char="Ø"/>
            </a:pPr>
            <a:r>
              <a:rPr lang="ja-JP" altLang="en-US" sz="2400"/>
              <a:t>現在地</a:t>
            </a:r>
            <a:r>
              <a:rPr lang="en-US" altLang="ja-JP" sz="2400" dirty="0"/>
              <a:t> </a:t>
            </a:r>
            <a:r>
              <a:rPr lang="ja-JP" altLang="en-US" sz="2400"/>
              <a:t>→</a:t>
            </a:r>
            <a:r>
              <a:rPr lang="en-US" altLang="ja-JP" sz="2400" dirty="0"/>
              <a:t> </a:t>
            </a:r>
            <a:r>
              <a:rPr lang="ja-JP" altLang="en-US" sz="2400"/>
              <a:t>店舗</a:t>
            </a:r>
            <a:r>
              <a:rPr lang="en-US" altLang="ja-JP" sz="2400" dirty="0"/>
              <a:t>N</a:t>
            </a:r>
            <a:r>
              <a:rPr lang="ja-JP" altLang="en-US" sz="2400"/>
              <a:t>地点</a:t>
            </a:r>
            <a:r>
              <a:rPr lang="en-US" altLang="ja-JP" sz="2400" dirty="0"/>
              <a:t> </a:t>
            </a:r>
            <a:r>
              <a:rPr lang="ja-JP" altLang="en-US" sz="2400"/>
              <a:t>→</a:t>
            </a:r>
            <a:r>
              <a:rPr lang="en-US" altLang="ja-JP" sz="2400" dirty="0"/>
              <a:t> </a:t>
            </a:r>
            <a:r>
              <a:rPr lang="ja-JP" altLang="en-US" sz="2400"/>
              <a:t>配達先</a:t>
            </a:r>
            <a:r>
              <a:rPr lang="en-US" altLang="ja-JP" sz="2400" dirty="0"/>
              <a:t>N</a:t>
            </a:r>
            <a:r>
              <a:rPr lang="ja-JP" altLang="en-US" sz="2400"/>
              <a:t>地点</a:t>
            </a:r>
            <a:endParaRPr lang="en-US" altLang="ja-JP" sz="2400" dirty="0"/>
          </a:p>
          <a:p>
            <a:pPr marL="0" indent="0">
              <a:buNone/>
            </a:pPr>
            <a:endParaRPr lang="en-US" altLang="ja-JP" sz="2400" dirty="0"/>
          </a:p>
          <a:p>
            <a:pPr marL="0" indent="0">
              <a:buNone/>
            </a:pPr>
            <a:r>
              <a:rPr lang="en-US" altLang="ja-JP" sz="2800" b="1" dirty="0"/>
              <a:t>3.  </a:t>
            </a:r>
            <a:r>
              <a:rPr lang="ja-JP" altLang="en-US" sz="2800" b="1"/>
              <a:t>配達先が近いオーダーを複数配達</a:t>
            </a:r>
            <a:endParaRPr lang="en-US" altLang="ja-JP" sz="2800" b="1" dirty="0"/>
          </a:p>
          <a:p>
            <a:pPr lvl="1">
              <a:buFont typeface="Wingdings" pitchFamily="2" charset="2"/>
              <a:buChar char="Ø"/>
            </a:pPr>
            <a:r>
              <a:rPr lang="ja-JP" altLang="en-US" sz="2400"/>
              <a:t>現在地</a:t>
            </a:r>
            <a:r>
              <a:rPr lang="en-US" altLang="ja-JP" sz="2400" dirty="0"/>
              <a:t> </a:t>
            </a:r>
            <a:r>
              <a:rPr lang="ja-JP" altLang="en-US" sz="2400"/>
              <a:t>→</a:t>
            </a:r>
            <a:r>
              <a:rPr lang="en-US" altLang="ja-JP" sz="2400" dirty="0"/>
              <a:t> </a:t>
            </a:r>
            <a:r>
              <a:rPr lang="ja-JP" altLang="en-US" sz="2400"/>
              <a:t>店舗</a:t>
            </a:r>
            <a:r>
              <a:rPr lang="en-US" altLang="ja-JP" sz="2400" dirty="0"/>
              <a:t>N</a:t>
            </a:r>
            <a:r>
              <a:rPr lang="ja-JP" altLang="en-US" sz="2400"/>
              <a:t>地点</a:t>
            </a:r>
            <a:r>
              <a:rPr lang="en-US" altLang="ja-JP" sz="2400" dirty="0"/>
              <a:t> </a:t>
            </a:r>
            <a:r>
              <a:rPr lang="ja-JP" altLang="en-US" sz="2400"/>
              <a:t>→</a:t>
            </a:r>
            <a:r>
              <a:rPr lang="en-US" altLang="ja-JP" sz="2400" dirty="0"/>
              <a:t> </a:t>
            </a:r>
            <a:r>
              <a:rPr lang="ja-JP" altLang="en-US" sz="2400"/>
              <a:t>配達先</a:t>
            </a:r>
            <a:r>
              <a:rPr lang="en-US" altLang="ja-JP" sz="2400" dirty="0"/>
              <a:t>N</a:t>
            </a:r>
            <a:r>
              <a:rPr lang="ja-JP" altLang="en-US" sz="2400"/>
              <a:t>地点</a:t>
            </a:r>
            <a:endParaRPr lang="en-US" altLang="ja-JP" sz="2400" dirty="0"/>
          </a:p>
          <a:p>
            <a:endParaRPr lang="en-US" altLang="ja-JP" dirty="0"/>
          </a:p>
        </p:txBody>
      </p:sp>
      <p:sp>
        <p:nvSpPr>
          <p:cNvPr id="4" name="スライド番号プレースホルダー 3">
            <a:extLst>
              <a:ext uri="{FF2B5EF4-FFF2-40B4-BE49-F238E27FC236}">
                <a16:creationId xmlns:a16="http://schemas.microsoft.com/office/drawing/2014/main" id="{7471352F-82C8-3842-B88F-24F0DCF886F2}"/>
              </a:ext>
            </a:extLst>
          </p:cNvPr>
          <p:cNvSpPr>
            <a:spLocks noGrp="1"/>
          </p:cNvSpPr>
          <p:nvPr>
            <p:ph type="sldNum" sz="quarter" idx="12"/>
          </p:nvPr>
        </p:nvSpPr>
        <p:spPr/>
        <p:txBody>
          <a:bodyPr/>
          <a:lstStyle/>
          <a:p>
            <a:fld id="{3C84CFED-51CE-CF4B-94DB-C561B515C4B3}" type="slidenum">
              <a:rPr lang="ja-JP" altLang="en-US" smtClean="0"/>
              <a:pPr/>
              <a:t>18</a:t>
            </a:fld>
            <a:endParaRPr lang="ja-JP" altLang="en-US"/>
          </a:p>
        </p:txBody>
      </p:sp>
      <p:pic>
        <p:nvPicPr>
          <p:cNvPr id="6" name="図 5" descr="テキスト, 地図 が含まれている画像&#10;&#10;自動的に生成された説明">
            <a:extLst>
              <a:ext uri="{FF2B5EF4-FFF2-40B4-BE49-F238E27FC236}">
                <a16:creationId xmlns:a16="http://schemas.microsoft.com/office/drawing/2014/main" id="{F2241C6A-79B5-3D48-B5EA-F4C0196FC86F}"/>
              </a:ext>
            </a:extLst>
          </p:cNvPr>
          <p:cNvPicPr>
            <a:picLocks noChangeAspect="1"/>
          </p:cNvPicPr>
          <p:nvPr/>
        </p:nvPicPr>
        <p:blipFill>
          <a:blip r:embed="rId3"/>
          <a:stretch>
            <a:fillRect/>
          </a:stretch>
        </p:blipFill>
        <p:spPr>
          <a:xfrm>
            <a:off x="7721940" y="940852"/>
            <a:ext cx="3321617" cy="5160859"/>
          </a:xfrm>
          <a:prstGeom prst="rect">
            <a:avLst/>
          </a:prstGeom>
        </p:spPr>
      </p:pic>
    </p:spTree>
    <p:extLst>
      <p:ext uri="{BB962C8B-B14F-4D97-AF65-F5344CB8AC3E}">
        <p14:creationId xmlns:p14="http://schemas.microsoft.com/office/powerpoint/2010/main" val="553831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8D2E3-D09A-9E4F-8881-59445FAD88C1}"/>
              </a:ext>
            </a:extLst>
          </p:cNvPr>
          <p:cNvSpPr>
            <a:spLocks noGrp="1"/>
          </p:cNvSpPr>
          <p:nvPr>
            <p:ph type="title"/>
          </p:nvPr>
        </p:nvSpPr>
        <p:spPr/>
        <p:txBody>
          <a:bodyPr>
            <a:normAutofit fontScale="90000"/>
          </a:bodyPr>
          <a:lstStyle/>
          <a:p>
            <a:r>
              <a:rPr lang="ja-JP" altLang="en-US" sz="4431"/>
              <a:t>社会的インパクト</a:t>
            </a:r>
          </a:p>
        </p:txBody>
      </p:sp>
      <p:sp>
        <p:nvSpPr>
          <p:cNvPr id="3" name="コンテンツ プレースホルダー 2">
            <a:extLst>
              <a:ext uri="{FF2B5EF4-FFF2-40B4-BE49-F238E27FC236}">
                <a16:creationId xmlns:a16="http://schemas.microsoft.com/office/drawing/2014/main" id="{A99C41A3-1D8D-A249-8C02-A8164C7817B2}"/>
              </a:ext>
            </a:extLst>
          </p:cNvPr>
          <p:cNvSpPr>
            <a:spLocks noGrp="1"/>
          </p:cNvSpPr>
          <p:nvPr>
            <p:ph idx="1"/>
          </p:nvPr>
        </p:nvSpPr>
        <p:spPr/>
        <p:txBody>
          <a:bodyPr>
            <a:normAutofit/>
          </a:bodyPr>
          <a:lstStyle/>
          <a:p>
            <a:pPr marL="0" indent="0">
              <a:buNone/>
            </a:pPr>
            <a:endParaRPr lang="en-US" altLang="ja-JP" sz="2954" dirty="0"/>
          </a:p>
          <a:p>
            <a:pPr lvl="1">
              <a:buFont typeface="Wingdings" pitchFamily="2" charset="2"/>
              <a:buChar char="Ø"/>
            </a:pPr>
            <a:endParaRPr lang="ja-JP" altLang="en-US" sz="2462"/>
          </a:p>
        </p:txBody>
      </p:sp>
      <p:sp>
        <p:nvSpPr>
          <p:cNvPr id="4" name="スライド番号プレースホルダー 3">
            <a:extLst>
              <a:ext uri="{FF2B5EF4-FFF2-40B4-BE49-F238E27FC236}">
                <a16:creationId xmlns:a16="http://schemas.microsoft.com/office/drawing/2014/main" id="{248947B9-857C-724F-84BC-95872A38FD7B}"/>
              </a:ext>
            </a:extLst>
          </p:cNvPr>
          <p:cNvSpPr>
            <a:spLocks noGrp="1"/>
          </p:cNvSpPr>
          <p:nvPr>
            <p:ph type="sldNum" sz="quarter" idx="12"/>
          </p:nvPr>
        </p:nvSpPr>
        <p:spPr/>
        <p:txBody>
          <a:bodyPr/>
          <a:lstStyle/>
          <a:p>
            <a:fld id="{3C84CFED-51CE-CF4B-94DB-C561B515C4B3}" type="slidenum">
              <a:rPr lang="ja-JP" altLang="en-US" smtClean="0"/>
              <a:pPr/>
              <a:t>19</a:t>
            </a:fld>
            <a:endParaRPr lang="ja-JP" altLang="en-US"/>
          </a:p>
        </p:txBody>
      </p:sp>
      <p:sp>
        <p:nvSpPr>
          <p:cNvPr id="6" name="テキスト ボックス 5">
            <a:extLst>
              <a:ext uri="{FF2B5EF4-FFF2-40B4-BE49-F238E27FC236}">
                <a16:creationId xmlns:a16="http://schemas.microsoft.com/office/drawing/2014/main" id="{048E8811-F4D1-454C-8307-416E25703D07}"/>
              </a:ext>
            </a:extLst>
          </p:cNvPr>
          <p:cNvSpPr txBox="1"/>
          <p:nvPr/>
        </p:nvSpPr>
        <p:spPr>
          <a:xfrm>
            <a:off x="2883331" y="1015257"/>
            <a:ext cx="6425337" cy="984885"/>
          </a:xfrm>
          <a:prstGeom prst="rect">
            <a:avLst/>
          </a:prstGeom>
          <a:noFill/>
        </p:spPr>
        <p:txBody>
          <a:bodyPr wrap="square" rtlCol="0">
            <a:spAutoFit/>
          </a:bodyPr>
          <a:lstStyle/>
          <a:p>
            <a:pPr algn="ctr"/>
            <a:r>
              <a:rPr kumimoji="1" lang="ja-JP" altLang="en-US" sz="2600"/>
              <a:t>配達員不足の解消</a:t>
            </a:r>
            <a:endParaRPr kumimoji="1" lang="en-US" altLang="ja-JP" sz="2600" dirty="0"/>
          </a:p>
          <a:p>
            <a:pPr algn="ctr"/>
            <a:endParaRPr kumimoji="1" lang="en-US" altLang="ja-JP" sz="600" dirty="0"/>
          </a:p>
          <a:p>
            <a:pPr algn="ctr"/>
            <a:r>
              <a:rPr kumimoji="1" lang="ja-JP" altLang="en-US" sz="2600" b="1"/>
              <a:t>「配達員の飽和」</a:t>
            </a:r>
            <a:endParaRPr kumimoji="1" lang="en-US" altLang="ja-JP" sz="2600" b="1" dirty="0"/>
          </a:p>
        </p:txBody>
      </p:sp>
      <p:sp>
        <p:nvSpPr>
          <p:cNvPr id="9" name="テキスト ボックス 8">
            <a:extLst>
              <a:ext uri="{FF2B5EF4-FFF2-40B4-BE49-F238E27FC236}">
                <a16:creationId xmlns:a16="http://schemas.microsoft.com/office/drawing/2014/main" id="{8262E0C0-2126-AF45-B434-2B97B3AC5B4F}"/>
              </a:ext>
            </a:extLst>
          </p:cNvPr>
          <p:cNvSpPr txBox="1"/>
          <p:nvPr/>
        </p:nvSpPr>
        <p:spPr>
          <a:xfrm>
            <a:off x="2892853" y="2828111"/>
            <a:ext cx="6425337" cy="886397"/>
          </a:xfrm>
          <a:prstGeom prst="rect">
            <a:avLst/>
          </a:prstGeom>
          <a:noFill/>
        </p:spPr>
        <p:txBody>
          <a:bodyPr wrap="square" rtlCol="0">
            <a:spAutoFit/>
          </a:bodyPr>
          <a:lstStyle/>
          <a:p>
            <a:pPr algn="ctr"/>
            <a:r>
              <a:rPr kumimoji="1" lang="en-US" altLang="ja-JP" sz="2580" dirty="0"/>
              <a:t>Uber Eats</a:t>
            </a:r>
            <a:r>
              <a:rPr kumimoji="1" lang="ja-JP" altLang="en-US" sz="2580"/>
              <a:t>（食事）だけではなく</a:t>
            </a:r>
            <a:br>
              <a:rPr kumimoji="1" lang="en-US" altLang="ja-JP" sz="2580" dirty="0"/>
            </a:br>
            <a:r>
              <a:rPr kumimoji="1" lang="ja-JP" altLang="en-US" sz="2580"/>
              <a:t>様々なモノのリアルタイムな配達が可能に</a:t>
            </a:r>
            <a:r>
              <a:rPr kumimoji="1" lang="en-US" altLang="ja-JP" sz="2580" dirty="0"/>
              <a:t> </a:t>
            </a:r>
          </a:p>
        </p:txBody>
      </p:sp>
      <p:sp>
        <p:nvSpPr>
          <p:cNvPr id="12" name="円/楕円 11">
            <a:extLst>
              <a:ext uri="{FF2B5EF4-FFF2-40B4-BE49-F238E27FC236}">
                <a16:creationId xmlns:a16="http://schemas.microsoft.com/office/drawing/2014/main" id="{B24E7DB2-AB9E-5749-A174-15774F53729B}"/>
              </a:ext>
            </a:extLst>
          </p:cNvPr>
          <p:cNvSpPr/>
          <p:nvPr/>
        </p:nvSpPr>
        <p:spPr>
          <a:xfrm>
            <a:off x="838201" y="4629471"/>
            <a:ext cx="5011343" cy="17246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215" b="1"/>
              <a:t>物がリアルタイムに届くことが当たり前になり</a:t>
            </a:r>
            <a:endParaRPr kumimoji="1" lang="en-US" altLang="ja-JP" sz="2215" b="1" dirty="0"/>
          </a:p>
          <a:p>
            <a:pPr algn="ctr"/>
            <a:r>
              <a:rPr kumimoji="1" lang="ja-JP" altLang="en-US" sz="2215" b="1"/>
              <a:t>生活がより豊かに</a:t>
            </a:r>
          </a:p>
        </p:txBody>
      </p:sp>
      <p:sp>
        <p:nvSpPr>
          <p:cNvPr id="13" name="円/楕円 12">
            <a:extLst>
              <a:ext uri="{FF2B5EF4-FFF2-40B4-BE49-F238E27FC236}">
                <a16:creationId xmlns:a16="http://schemas.microsoft.com/office/drawing/2014/main" id="{F2E58319-F312-ED40-8790-BB0FF1BE4E80}"/>
              </a:ext>
            </a:extLst>
          </p:cNvPr>
          <p:cNvSpPr/>
          <p:nvPr/>
        </p:nvSpPr>
        <p:spPr>
          <a:xfrm>
            <a:off x="6342457" y="4650334"/>
            <a:ext cx="5011343" cy="172465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215" b="1"/>
              <a:t>リアルタイムな</a:t>
            </a:r>
            <a:br>
              <a:rPr kumimoji="1" lang="en-US" altLang="ja-JP" sz="2215" b="1" dirty="0"/>
            </a:br>
            <a:r>
              <a:rPr kumimoji="1" lang="ja-JP" altLang="en-US" sz="2215" b="1"/>
              <a:t>配達を前提とした</a:t>
            </a:r>
            <a:br>
              <a:rPr kumimoji="1" lang="en-US" altLang="ja-JP" sz="2215" b="1" dirty="0"/>
            </a:br>
            <a:r>
              <a:rPr kumimoji="1" lang="ja-JP" altLang="en-US" sz="2215" b="1"/>
              <a:t>新規ビジネスの創出</a:t>
            </a:r>
          </a:p>
        </p:txBody>
      </p:sp>
      <p:sp>
        <p:nvSpPr>
          <p:cNvPr id="5" name="下矢印 4">
            <a:extLst>
              <a:ext uri="{FF2B5EF4-FFF2-40B4-BE49-F238E27FC236}">
                <a16:creationId xmlns:a16="http://schemas.microsoft.com/office/drawing/2014/main" id="{BE8468EF-AF53-2145-958C-53A023A0B98C}"/>
              </a:ext>
            </a:extLst>
          </p:cNvPr>
          <p:cNvSpPr/>
          <p:nvPr/>
        </p:nvSpPr>
        <p:spPr>
          <a:xfrm>
            <a:off x="4417399" y="2162448"/>
            <a:ext cx="3376246" cy="369121"/>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sz="2215"/>
          </a:p>
        </p:txBody>
      </p:sp>
      <p:sp>
        <p:nvSpPr>
          <p:cNvPr id="15" name="下矢印 14">
            <a:extLst>
              <a:ext uri="{FF2B5EF4-FFF2-40B4-BE49-F238E27FC236}">
                <a16:creationId xmlns:a16="http://schemas.microsoft.com/office/drawing/2014/main" id="{EE7E0E72-4AEB-FC4F-98B7-F46E305C4B3F}"/>
              </a:ext>
            </a:extLst>
          </p:cNvPr>
          <p:cNvSpPr/>
          <p:nvPr/>
        </p:nvSpPr>
        <p:spPr>
          <a:xfrm>
            <a:off x="4407876" y="4111716"/>
            <a:ext cx="3376246" cy="369121"/>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sz="2215"/>
          </a:p>
        </p:txBody>
      </p:sp>
      <p:sp>
        <p:nvSpPr>
          <p:cNvPr id="7" name="右カーブ矢印 6">
            <a:extLst>
              <a:ext uri="{FF2B5EF4-FFF2-40B4-BE49-F238E27FC236}">
                <a16:creationId xmlns:a16="http://schemas.microsoft.com/office/drawing/2014/main" id="{DD84E323-0102-B94F-A0A3-2CF7E9E321B3}"/>
              </a:ext>
            </a:extLst>
          </p:cNvPr>
          <p:cNvSpPr/>
          <p:nvPr/>
        </p:nvSpPr>
        <p:spPr>
          <a:xfrm>
            <a:off x="4168129" y="1201956"/>
            <a:ext cx="382427" cy="492787"/>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B0402A90-D369-2444-A570-7CC0BF4AB01A}"/>
              </a:ext>
            </a:extLst>
          </p:cNvPr>
          <p:cNvSpPr txBox="1"/>
          <p:nvPr/>
        </p:nvSpPr>
        <p:spPr>
          <a:xfrm>
            <a:off x="2745729" y="1074957"/>
            <a:ext cx="1422400" cy="338554"/>
          </a:xfrm>
          <a:prstGeom prst="rect">
            <a:avLst/>
          </a:prstGeom>
          <a:noFill/>
        </p:spPr>
        <p:txBody>
          <a:bodyPr wrap="square" rtlCol="0">
            <a:spAutoFit/>
          </a:bodyPr>
          <a:lstStyle/>
          <a:p>
            <a:r>
              <a:rPr kumimoji="1" lang="ja-JP" altLang="en-US" sz="1600" b="1">
                <a:solidFill>
                  <a:srgbClr val="FF0000"/>
                </a:solidFill>
              </a:rPr>
              <a:t>さらに言うと</a:t>
            </a:r>
          </a:p>
        </p:txBody>
      </p:sp>
    </p:spTree>
    <p:extLst>
      <p:ext uri="{BB962C8B-B14F-4D97-AF65-F5344CB8AC3E}">
        <p14:creationId xmlns:p14="http://schemas.microsoft.com/office/powerpoint/2010/main" val="351479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5"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34B0A09-DCE5-DF47-87B1-0EFBF60AD634}"/>
              </a:ext>
            </a:extLst>
          </p:cNvPr>
          <p:cNvSpPr>
            <a:spLocks noGrp="1"/>
          </p:cNvSpPr>
          <p:nvPr>
            <p:ph type="sldNum" sz="quarter" idx="12"/>
          </p:nvPr>
        </p:nvSpPr>
        <p:spPr/>
        <p:txBody>
          <a:bodyPr/>
          <a:lstStyle/>
          <a:p>
            <a:fld id="{3C84CFED-51CE-CF4B-94DB-C561B515C4B3}" type="slidenum">
              <a:rPr lang="ja-JP" altLang="en-US" smtClean="0"/>
              <a:pPr/>
              <a:t>2</a:t>
            </a:fld>
            <a:endParaRPr lang="ja-JP" altLang="en-US"/>
          </a:p>
        </p:txBody>
      </p:sp>
      <p:pic>
        <p:nvPicPr>
          <p:cNvPr id="7" name="図 6">
            <a:extLst>
              <a:ext uri="{FF2B5EF4-FFF2-40B4-BE49-F238E27FC236}">
                <a16:creationId xmlns:a16="http://schemas.microsoft.com/office/drawing/2014/main" id="{326914FF-DC13-E64F-89DD-B32C4B255176}"/>
              </a:ext>
            </a:extLst>
          </p:cNvPr>
          <p:cNvPicPr>
            <a:picLocks noChangeAspect="1"/>
          </p:cNvPicPr>
          <p:nvPr/>
        </p:nvPicPr>
        <p:blipFill>
          <a:blip r:embed="rId2"/>
          <a:stretch>
            <a:fillRect/>
          </a:stretch>
        </p:blipFill>
        <p:spPr>
          <a:xfrm>
            <a:off x="2057400" y="400050"/>
            <a:ext cx="8077200" cy="6057900"/>
          </a:xfrm>
          <a:prstGeom prst="rect">
            <a:avLst/>
          </a:prstGeom>
        </p:spPr>
      </p:pic>
    </p:spTree>
    <p:extLst>
      <p:ext uri="{BB962C8B-B14F-4D97-AF65-F5344CB8AC3E}">
        <p14:creationId xmlns:p14="http://schemas.microsoft.com/office/powerpoint/2010/main" val="359060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AAF81C-2D10-9644-B323-DD7491AC6291}"/>
              </a:ext>
            </a:extLst>
          </p:cNvPr>
          <p:cNvSpPr>
            <a:spLocks noGrp="1"/>
          </p:cNvSpPr>
          <p:nvPr>
            <p:ph type="title"/>
          </p:nvPr>
        </p:nvSpPr>
        <p:spPr/>
        <p:txBody>
          <a:bodyPr>
            <a:normAutofit fontScale="90000"/>
          </a:bodyPr>
          <a:lstStyle/>
          <a:p>
            <a:r>
              <a:rPr lang="ja-JP" altLang="en-US"/>
              <a:t>他のサービスへの提案システムの応用</a:t>
            </a:r>
            <a:endParaRPr kumimoji="1" lang="ja-JP" altLang="en-US"/>
          </a:p>
        </p:txBody>
      </p:sp>
      <p:sp>
        <p:nvSpPr>
          <p:cNvPr id="3" name="コンテンツ プレースホルダー 2">
            <a:extLst>
              <a:ext uri="{FF2B5EF4-FFF2-40B4-BE49-F238E27FC236}">
                <a16:creationId xmlns:a16="http://schemas.microsoft.com/office/drawing/2014/main" id="{EA6D7826-0EB9-404D-AA1E-896523525D37}"/>
              </a:ext>
            </a:extLst>
          </p:cNvPr>
          <p:cNvSpPr>
            <a:spLocks noGrp="1"/>
          </p:cNvSpPr>
          <p:nvPr>
            <p:ph idx="1"/>
          </p:nvPr>
        </p:nvSpPr>
        <p:spPr/>
        <p:txBody>
          <a:bodyPr/>
          <a:lstStyle/>
          <a:p>
            <a:pPr>
              <a:buFont typeface="Wingdings" pitchFamily="2" charset="2"/>
              <a:buChar char="u"/>
            </a:pPr>
            <a:r>
              <a:rPr lang="ja-JP" altLang="en-US"/>
              <a:t>応用可能な既存サービス</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sz="1200" dirty="0"/>
          </a:p>
          <a:p>
            <a:r>
              <a:rPr lang="en-US" altLang="ja-JP" dirty="0"/>
              <a:t>NAVITIME API </a:t>
            </a:r>
            <a:r>
              <a:rPr lang="ja-JP" altLang="en-US"/>
              <a:t>の公共交通機関を含めた探索を用いることで，ビシネスに多様性が生まれる</a:t>
            </a:r>
            <a:endParaRPr lang="en-US" altLang="ja-JP" dirty="0"/>
          </a:p>
        </p:txBody>
      </p:sp>
      <p:sp>
        <p:nvSpPr>
          <p:cNvPr id="4" name="スライド番号プレースホルダー 3">
            <a:extLst>
              <a:ext uri="{FF2B5EF4-FFF2-40B4-BE49-F238E27FC236}">
                <a16:creationId xmlns:a16="http://schemas.microsoft.com/office/drawing/2014/main" id="{A2D4945C-C4F8-564D-A60B-976EC3ABD3F9}"/>
              </a:ext>
            </a:extLst>
          </p:cNvPr>
          <p:cNvSpPr>
            <a:spLocks noGrp="1"/>
          </p:cNvSpPr>
          <p:nvPr>
            <p:ph type="sldNum" sz="quarter" idx="12"/>
          </p:nvPr>
        </p:nvSpPr>
        <p:spPr/>
        <p:txBody>
          <a:bodyPr/>
          <a:lstStyle/>
          <a:p>
            <a:fld id="{3C84CFED-51CE-CF4B-94DB-C561B515C4B3}" type="slidenum">
              <a:rPr lang="ja-JP" altLang="en-US" smtClean="0"/>
              <a:pPr/>
              <a:t>20</a:t>
            </a:fld>
            <a:endParaRPr lang="ja-JP" altLang="en-US"/>
          </a:p>
        </p:txBody>
      </p:sp>
      <p:pic>
        <p:nvPicPr>
          <p:cNvPr id="6" name="図 5">
            <a:extLst>
              <a:ext uri="{FF2B5EF4-FFF2-40B4-BE49-F238E27FC236}">
                <a16:creationId xmlns:a16="http://schemas.microsoft.com/office/drawing/2014/main" id="{9484D4B1-55B1-4E44-9654-B49483FBF84A}"/>
              </a:ext>
            </a:extLst>
          </p:cNvPr>
          <p:cNvPicPr>
            <a:picLocks noChangeAspect="1"/>
          </p:cNvPicPr>
          <p:nvPr/>
        </p:nvPicPr>
        <p:blipFill>
          <a:blip r:embed="rId3"/>
          <a:stretch>
            <a:fillRect/>
          </a:stretch>
        </p:blipFill>
        <p:spPr>
          <a:xfrm>
            <a:off x="1067108" y="2165035"/>
            <a:ext cx="4601281" cy="2045013"/>
          </a:xfrm>
          <a:prstGeom prst="rect">
            <a:avLst/>
          </a:prstGeom>
        </p:spPr>
      </p:pic>
      <p:pic>
        <p:nvPicPr>
          <p:cNvPr id="7" name="図 6">
            <a:extLst>
              <a:ext uri="{FF2B5EF4-FFF2-40B4-BE49-F238E27FC236}">
                <a16:creationId xmlns:a16="http://schemas.microsoft.com/office/drawing/2014/main" id="{3313129B-BDD4-3D47-AAB1-EF382823E21A}"/>
              </a:ext>
            </a:extLst>
          </p:cNvPr>
          <p:cNvPicPr>
            <a:picLocks noChangeAspect="1"/>
          </p:cNvPicPr>
          <p:nvPr/>
        </p:nvPicPr>
        <p:blipFill>
          <a:blip r:embed="rId4"/>
          <a:stretch>
            <a:fillRect/>
          </a:stretch>
        </p:blipFill>
        <p:spPr>
          <a:xfrm>
            <a:off x="5844073" y="2165035"/>
            <a:ext cx="5499190" cy="2045012"/>
          </a:xfrm>
          <a:prstGeom prst="rect">
            <a:avLst/>
          </a:prstGeom>
        </p:spPr>
      </p:pic>
    </p:spTree>
    <p:extLst>
      <p:ext uri="{BB962C8B-B14F-4D97-AF65-F5344CB8AC3E}">
        <p14:creationId xmlns:p14="http://schemas.microsoft.com/office/powerpoint/2010/main" val="2876742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AC268-EE12-4C47-B32D-20EE55CE8593}"/>
              </a:ext>
            </a:extLst>
          </p:cNvPr>
          <p:cNvSpPr>
            <a:spLocks noGrp="1"/>
          </p:cNvSpPr>
          <p:nvPr>
            <p:ph type="title"/>
          </p:nvPr>
        </p:nvSpPr>
        <p:spPr/>
        <p:txBody>
          <a:bodyPr>
            <a:normAutofit fontScale="90000"/>
          </a:bodyPr>
          <a:lstStyle/>
          <a:p>
            <a:r>
              <a:rPr lang="ja-JP" altLang="en-US"/>
              <a:t>公共交通機関を含めた探索の利用例</a:t>
            </a:r>
            <a:endParaRPr kumimoji="1" lang="ja-JP" altLang="en-US"/>
          </a:p>
        </p:txBody>
      </p:sp>
      <p:sp>
        <p:nvSpPr>
          <p:cNvPr id="3" name="コンテンツ プレースホルダー 2">
            <a:extLst>
              <a:ext uri="{FF2B5EF4-FFF2-40B4-BE49-F238E27FC236}">
                <a16:creationId xmlns:a16="http://schemas.microsoft.com/office/drawing/2014/main" id="{2A71A1E6-4EF2-6B4D-A4FC-64C493E38B8E}"/>
              </a:ext>
            </a:extLst>
          </p:cNvPr>
          <p:cNvSpPr>
            <a:spLocks noGrp="1"/>
          </p:cNvSpPr>
          <p:nvPr>
            <p:ph idx="1"/>
          </p:nvPr>
        </p:nvSpPr>
        <p:spPr/>
        <p:txBody>
          <a:bodyPr>
            <a:normAutofit/>
          </a:bodyPr>
          <a:lstStyle/>
          <a:p>
            <a:r>
              <a:rPr lang="ja-JP" altLang="en-US" sz="2800"/>
              <a:t>公共交通機関を含めた場合のシフト提案例</a:t>
            </a:r>
            <a:endParaRPr lang="en-US" altLang="ja-JP" sz="2800" dirty="0"/>
          </a:p>
          <a:p>
            <a:pPr lvl="1">
              <a:buFont typeface="Wingdings" pitchFamily="2" charset="2"/>
              <a:buChar char="Ø"/>
            </a:pPr>
            <a:r>
              <a:rPr lang="ja-JP" altLang="en-US" sz="2400"/>
              <a:t>配達員の予定を考慮することで，</a:t>
            </a:r>
            <a:r>
              <a:rPr lang="ja-JP" altLang="en-US" sz="2400">
                <a:solidFill>
                  <a:srgbClr val="FF0000"/>
                </a:solidFill>
              </a:rPr>
              <a:t>移動を含めた</a:t>
            </a:r>
            <a:r>
              <a:rPr lang="ja-JP" altLang="en-US" sz="2400"/>
              <a:t>シフト提案が可能</a:t>
            </a:r>
          </a:p>
        </p:txBody>
      </p:sp>
      <p:sp>
        <p:nvSpPr>
          <p:cNvPr id="4" name="スライド番号プレースホルダー 3">
            <a:extLst>
              <a:ext uri="{FF2B5EF4-FFF2-40B4-BE49-F238E27FC236}">
                <a16:creationId xmlns:a16="http://schemas.microsoft.com/office/drawing/2014/main" id="{DD0C886C-66EF-1347-A21B-DA5D032A0ED0}"/>
              </a:ext>
            </a:extLst>
          </p:cNvPr>
          <p:cNvSpPr>
            <a:spLocks noGrp="1"/>
          </p:cNvSpPr>
          <p:nvPr>
            <p:ph type="sldNum" sz="quarter" idx="12"/>
          </p:nvPr>
        </p:nvSpPr>
        <p:spPr>
          <a:xfrm>
            <a:off x="11347809" y="6308420"/>
            <a:ext cx="706725" cy="449385"/>
          </a:xfrm>
        </p:spPr>
        <p:txBody>
          <a:bodyPr/>
          <a:lstStyle/>
          <a:p>
            <a:fld id="{3C84CFED-51CE-CF4B-94DB-C561B515C4B3}" type="slidenum">
              <a:rPr lang="ja-JP" altLang="en-US" smtClean="0"/>
              <a:pPr/>
              <a:t>21</a:t>
            </a:fld>
            <a:endParaRPr lang="ja-JP" altLang="en-US"/>
          </a:p>
        </p:txBody>
      </p:sp>
      <p:pic>
        <p:nvPicPr>
          <p:cNvPr id="5" name="図 4">
            <a:extLst>
              <a:ext uri="{FF2B5EF4-FFF2-40B4-BE49-F238E27FC236}">
                <a16:creationId xmlns:a16="http://schemas.microsoft.com/office/drawing/2014/main" id="{3FB70DE9-2F15-B545-843D-7774E02A508D}"/>
              </a:ext>
            </a:extLst>
          </p:cNvPr>
          <p:cNvPicPr>
            <a:picLocks noChangeAspect="1"/>
          </p:cNvPicPr>
          <p:nvPr/>
        </p:nvPicPr>
        <p:blipFill>
          <a:blip r:embed="rId3"/>
          <a:stretch>
            <a:fillRect/>
          </a:stretch>
        </p:blipFill>
        <p:spPr>
          <a:xfrm>
            <a:off x="5299510" y="4892550"/>
            <a:ext cx="1139303" cy="1632759"/>
          </a:xfrm>
          <a:prstGeom prst="rect">
            <a:avLst/>
          </a:prstGeom>
        </p:spPr>
      </p:pic>
      <p:pic>
        <p:nvPicPr>
          <p:cNvPr id="11" name="図 10">
            <a:extLst>
              <a:ext uri="{FF2B5EF4-FFF2-40B4-BE49-F238E27FC236}">
                <a16:creationId xmlns:a16="http://schemas.microsoft.com/office/drawing/2014/main" id="{48947569-A5AD-664A-AF03-D4278F18F30D}"/>
              </a:ext>
            </a:extLst>
          </p:cNvPr>
          <p:cNvPicPr>
            <a:picLocks noChangeAspect="1"/>
          </p:cNvPicPr>
          <p:nvPr/>
        </p:nvPicPr>
        <p:blipFill>
          <a:blip r:embed="rId4"/>
          <a:stretch>
            <a:fillRect/>
          </a:stretch>
        </p:blipFill>
        <p:spPr>
          <a:xfrm>
            <a:off x="10541382" y="2862489"/>
            <a:ext cx="1612855" cy="1209641"/>
          </a:xfrm>
          <a:prstGeom prst="rect">
            <a:avLst/>
          </a:prstGeom>
        </p:spPr>
      </p:pic>
      <p:sp>
        <p:nvSpPr>
          <p:cNvPr id="12" name="角丸四角形 11">
            <a:extLst>
              <a:ext uri="{FF2B5EF4-FFF2-40B4-BE49-F238E27FC236}">
                <a16:creationId xmlns:a16="http://schemas.microsoft.com/office/drawing/2014/main" id="{DBAC74BA-75CD-0D4D-9CF3-361DA0CAD637}"/>
              </a:ext>
            </a:extLst>
          </p:cNvPr>
          <p:cNvSpPr/>
          <p:nvPr/>
        </p:nvSpPr>
        <p:spPr>
          <a:xfrm>
            <a:off x="1043567" y="2429228"/>
            <a:ext cx="2106456" cy="4285452"/>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a:p>
        </p:txBody>
      </p:sp>
      <p:sp>
        <p:nvSpPr>
          <p:cNvPr id="14" name="テキスト ボックス 13">
            <a:extLst>
              <a:ext uri="{FF2B5EF4-FFF2-40B4-BE49-F238E27FC236}">
                <a16:creationId xmlns:a16="http://schemas.microsoft.com/office/drawing/2014/main" id="{50C95B6A-5173-2B42-8CE6-152602E040AC}"/>
              </a:ext>
            </a:extLst>
          </p:cNvPr>
          <p:cNvSpPr txBox="1"/>
          <p:nvPr/>
        </p:nvSpPr>
        <p:spPr>
          <a:xfrm>
            <a:off x="1236363" y="1959790"/>
            <a:ext cx="2186153" cy="395365"/>
          </a:xfrm>
          <a:prstGeom prst="rect">
            <a:avLst/>
          </a:prstGeom>
          <a:noFill/>
        </p:spPr>
        <p:txBody>
          <a:bodyPr wrap="square" rtlCol="0">
            <a:spAutoFit/>
          </a:bodyPr>
          <a:lstStyle/>
          <a:p>
            <a:pPr algn="l"/>
            <a:r>
              <a:rPr kumimoji="1" lang="en-US" altLang="ja-JP" sz="1969" dirty="0"/>
              <a:t>Google Calendar</a:t>
            </a:r>
            <a:endParaRPr kumimoji="1" lang="ja-JP" altLang="en-US" sz="1969" dirty="0"/>
          </a:p>
        </p:txBody>
      </p:sp>
      <p:pic>
        <p:nvPicPr>
          <p:cNvPr id="15" name="図 14">
            <a:extLst>
              <a:ext uri="{FF2B5EF4-FFF2-40B4-BE49-F238E27FC236}">
                <a16:creationId xmlns:a16="http://schemas.microsoft.com/office/drawing/2014/main" id="{0FAA5CB9-088C-C845-AA64-A2148E94EEE3}"/>
              </a:ext>
            </a:extLst>
          </p:cNvPr>
          <p:cNvPicPr>
            <a:picLocks noChangeAspect="1"/>
          </p:cNvPicPr>
          <p:nvPr/>
        </p:nvPicPr>
        <p:blipFill>
          <a:blip r:embed="rId5"/>
          <a:stretch>
            <a:fillRect/>
          </a:stretch>
        </p:blipFill>
        <p:spPr>
          <a:xfrm>
            <a:off x="733425" y="1890550"/>
            <a:ext cx="555162" cy="555162"/>
          </a:xfrm>
          <a:prstGeom prst="rect">
            <a:avLst/>
          </a:prstGeom>
        </p:spPr>
      </p:pic>
      <p:cxnSp>
        <p:nvCxnSpPr>
          <p:cNvPr id="17" name="直線コネクタ 16">
            <a:extLst>
              <a:ext uri="{FF2B5EF4-FFF2-40B4-BE49-F238E27FC236}">
                <a16:creationId xmlns:a16="http://schemas.microsoft.com/office/drawing/2014/main" id="{5FF1D977-4697-1048-9F03-7EF0BBAB7852}"/>
              </a:ext>
            </a:extLst>
          </p:cNvPr>
          <p:cNvCxnSpPr>
            <a:cxnSpLocks/>
          </p:cNvCxnSpPr>
          <p:nvPr/>
        </p:nvCxnSpPr>
        <p:spPr>
          <a:xfrm>
            <a:off x="885544" y="2762636"/>
            <a:ext cx="2424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C5B158F-06CB-9047-A8E3-F045FC34CEDC}"/>
              </a:ext>
            </a:extLst>
          </p:cNvPr>
          <p:cNvCxnSpPr>
            <a:cxnSpLocks/>
          </p:cNvCxnSpPr>
          <p:nvPr/>
        </p:nvCxnSpPr>
        <p:spPr>
          <a:xfrm>
            <a:off x="885544" y="3928083"/>
            <a:ext cx="2424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051FB18-C569-7F4A-B975-CDC7F22C3CB5}"/>
              </a:ext>
            </a:extLst>
          </p:cNvPr>
          <p:cNvCxnSpPr>
            <a:cxnSpLocks/>
          </p:cNvCxnSpPr>
          <p:nvPr/>
        </p:nvCxnSpPr>
        <p:spPr>
          <a:xfrm>
            <a:off x="885523" y="5137085"/>
            <a:ext cx="2424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1EEABD2-39E6-564E-B695-A43F1C050DFC}"/>
              </a:ext>
            </a:extLst>
          </p:cNvPr>
          <p:cNvSpPr txBox="1"/>
          <p:nvPr/>
        </p:nvSpPr>
        <p:spPr>
          <a:xfrm>
            <a:off x="136792" y="2563541"/>
            <a:ext cx="873708" cy="395365"/>
          </a:xfrm>
          <a:prstGeom prst="rect">
            <a:avLst/>
          </a:prstGeom>
          <a:noFill/>
        </p:spPr>
        <p:txBody>
          <a:bodyPr wrap="square" rtlCol="0">
            <a:spAutoFit/>
          </a:bodyPr>
          <a:lstStyle/>
          <a:p>
            <a:pPr algn="l"/>
            <a:r>
              <a:rPr kumimoji="1" lang="en-US" altLang="ja-JP" sz="1969" dirty="0"/>
              <a:t>10:00</a:t>
            </a:r>
            <a:endParaRPr kumimoji="1" lang="ja-JP" altLang="en-US" sz="1969" dirty="0"/>
          </a:p>
        </p:txBody>
      </p:sp>
      <p:sp>
        <p:nvSpPr>
          <p:cNvPr id="24" name="テキスト ボックス 23">
            <a:extLst>
              <a:ext uri="{FF2B5EF4-FFF2-40B4-BE49-F238E27FC236}">
                <a16:creationId xmlns:a16="http://schemas.microsoft.com/office/drawing/2014/main" id="{4876F3E2-EE76-9F44-A89F-AA9B21849897}"/>
              </a:ext>
            </a:extLst>
          </p:cNvPr>
          <p:cNvSpPr txBox="1"/>
          <p:nvPr/>
        </p:nvSpPr>
        <p:spPr>
          <a:xfrm>
            <a:off x="136792" y="3728760"/>
            <a:ext cx="873708" cy="395365"/>
          </a:xfrm>
          <a:prstGeom prst="rect">
            <a:avLst/>
          </a:prstGeom>
          <a:noFill/>
        </p:spPr>
        <p:txBody>
          <a:bodyPr wrap="square" rtlCol="0">
            <a:spAutoFit/>
          </a:bodyPr>
          <a:lstStyle/>
          <a:p>
            <a:pPr algn="l"/>
            <a:r>
              <a:rPr kumimoji="1" lang="en-US" altLang="ja-JP" sz="1969" dirty="0"/>
              <a:t>12:00</a:t>
            </a:r>
            <a:endParaRPr kumimoji="1" lang="ja-JP" altLang="en-US" sz="1969" dirty="0"/>
          </a:p>
        </p:txBody>
      </p:sp>
      <p:sp>
        <p:nvSpPr>
          <p:cNvPr id="26" name="テキスト ボックス 25">
            <a:extLst>
              <a:ext uri="{FF2B5EF4-FFF2-40B4-BE49-F238E27FC236}">
                <a16:creationId xmlns:a16="http://schemas.microsoft.com/office/drawing/2014/main" id="{944D737C-D3DE-774F-9B80-7618EA97A07C}"/>
              </a:ext>
            </a:extLst>
          </p:cNvPr>
          <p:cNvSpPr txBox="1"/>
          <p:nvPr/>
        </p:nvSpPr>
        <p:spPr>
          <a:xfrm>
            <a:off x="138326" y="4939402"/>
            <a:ext cx="873708" cy="395365"/>
          </a:xfrm>
          <a:prstGeom prst="rect">
            <a:avLst/>
          </a:prstGeom>
          <a:noFill/>
        </p:spPr>
        <p:txBody>
          <a:bodyPr wrap="square" rtlCol="0">
            <a:spAutoFit/>
          </a:bodyPr>
          <a:lstStyle/>
          <a:p>
            <a:pPr algn="l"/>
            <a:r>
              <a:rPr kumimoji="1" lang="en-US" altLang="ja-JP" sz="1969" dirty="0"/>
              <a:t>14:00</a:t>
            </a:r>
            <a:endParaRPr kumimoji="1" lang="ja-JP" altLang="en-US" sz="1969" dirty="0"/>
          </a:p>
        </p:txBody>
      </p:sp>
      <p:sp>
        <p:nvSpPr>
          <p:cNvPr id="27" name="角丸四角形 26">
            <a:extLst>
              <a:ext uri="{FF2B5EF4-FFF2-40B4-BE49-F238E27FC236}">
                <a16:creationId xmlns:a16="http://schemas.microsoft.com/office/drawing/2014/main" id="{60D0114D-8CE3-0741-A3C9-542F3CA49250}"/>
              </a:ext>
            </a:extLst>
          </p:cNvPr>
          <p:cNvSpPr/>
          <p:nvPr/>
        </p:nvSpPr>
        <p:spPr>
          <a:xfrm>
            <a:off x="1147713" y="2857722"/>
            <a:ext cx="1896994" cy="95787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a:solidFill>
                  <a:schemeClr val="tx1"/>
                </a:solidFill>
              </a:rPr>
              <a:t>予定</a:t>
            </a:r>
            <a:r>
              <a:rPr kumimoji="1" lang="en-US" altLang="ja-JP" sz="2215" dirty="0">
                <a:solidFill>
                  <a:schemeClr val="tx1"/>
                </a:solidFill>
              </a:rPr>
              <a:t>1</a:t>
            </a:r>
          </a:p>
          <a:p>
            <a:pPr algn="ctr"/>
            <a:r>
              <a:rPr kumimoji="1" lang="en-US" altLang="ja-JP" sz="2215" dirty="0">
                <a:solidFill>
                  <a:schemeClr val="tx1"/>
                </a:solidFill>
              </a:rPr>
              <a:t>@</a:t>
            </a:r>
            <a:r>
              <a:rPr kumimoji="1" lang="ja-JP" altLang="en-US" sz="2215">
                <a:solidFill>
                  <a:schemeClr val="tx1"/>
                </a:solidFill>
              </a:rPr>
              <a:t>東京駅</a:t>
            </a:r>
          </a:p>
        </p:txBody>
      </p:sp>
      <p:sp>
        <p:nvSpPr>
          <p:cNvPr id="28" name="角丸四角形 27">
            <a:extLst>
              <a:ext uri="{FF2B5EF4-FFF2-40B4-BE49-F238E27FC236}">
                <a16:creationId xmlns:a16="http://schemas.microsoft.com/office/drawing/2014/main" id="{5EAD4A37-2E4F-0F42-B450-372AE1FEA379}"/>
              </a:ext>
            </a:extLst>
          </p:cNvPr>
          <p:cNvSpPr/>
          <p:nvPr/>
        </p:nvSpPr>
        <p:spPr>
          <a:xfrm>
            <a:off x="1147692" y="5248267"/>
            <a:ext cx="1896994" cy="130611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a:solidFill>
                  <a:schemeClr val="tx1"/>
                </a:solidFill>
              </a:rPr>
              <a:t>予定</a:t>
            </a:r>
            <a:r>
              <a:rPr kumimoji="1" lang="en-US" altLang="ja-JP" sz="2215" dirty="0">
                <a:solidFill>
                  <a:schemeClr val="tx1"/>
                </a:solidFill>
              </a:rPr>
              <a:t>2</a:t>
            </a:r>
          </a:p>
          <a:p>
            <a:pPr algn="ctr"/>
            <a:r>
              <a:rPr kumimoji="1" lang="en-US" altLang="ja-JP" sz="2215" dirty="0">
                <a:solidFill>
                  <a:schemeClr val="tx1"/>
                </a:solidFill>
              </a:rPr>
              <a:t>@</a:t>
            </a:r>
            <a:r>
              <a:rPr kumimoji="1" lang="ja-JP" altLang="en-US" sz="2215">
                <a:solidFill>
                  <a:schemeClr val="tx1"/>
                </a:solidFill>
              </a:rPr>
              <a:t>渋谷駅</a:t>
            </a:r>
          </a:p>
        </p:txBody>
      </p:sp>
      <p:sp>
        <p:nvSpPr>
          <p:cNvPr id="30" name="右中かっこ 29">
            <a:extLst>
              <a:ext uri="{FF2B5EF4-FFF2-40B4-BE49-F238E27FC236}">
                <a16:creationId xmlns:a16="http://schemas.microsoft.com/office/drawing/2014/main" id="{4718A36B-7E84-EB46-9FBC-4C56201E80E0}"/>
              </a:ext>
            </a:extLst>
          </p:cNvPr>
          <p:cNvSpPr/>
          <p:nvPr/>
        </p:nvSpPr>
        <p:spPr>
          <a:xfrm>
            <a:off x="3346080" y="3864375"/>
            <a:ext cx="275194" cy="1314519"/>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sz="2215"/>
          </a:p>
        </p:txBody>
      </p:sp>
      <p:sp>
        <p:nvSpPr>
          <p:cNvPr id="31" name="テキスト ボックス 30">
            <a:extLst>
              <a:ext uri="{FF2B5EF4-FFF2-40B4-BE49-F238E27FC236}">
                <a16:creationId xmlns:a16="http://schemas.microsoft.com/office/drawing/2014/main" id="{5D4778C8-AD85-7D4B-BBF5-C3E1B4B1E84D}"/>
              </a:ext>
            </a:extLst>
          </p:cNvPr>
          <p:cNvSpPr txBox="1"/>
          <p:nvPr/>
        </p:nvSpPr>
        <p:spPr>
          <a:xfrm>
            <a:off x="3476381" y="4248116"/>
            <a:ext cx="1178603" cy="646331"/>
          </a:xfrm>
          <a:prstGeom prst="rect">
            <a:avLst/>
          </a:prstGeom>
          <a:noFill/>
        </p:spPr>
        <p:txBody>
          <a:bodyPr wrap="square" rtlCol="0">
            <a:spAutoFit/>
          </a:bodyPr>
          <a:lstStyle/>
          <a:p>
            <a:pPr algn="ctr"/>
            <a:r>
              <a:rPr kumimoji="1" lang="ja-JP" altLang="en-US"/>
              <a:t>スキマ</a:t>
            </a:r>
            <a:br>
              <a:rPr kumimoji="1" lang="en-US" altLang="ja-JP" dirty="0"/>
            </a:br>
            <a:r>
              <a:rPr kumimoji="1" lang="ja-JP" altLang="en-US"/>
              <a:t>時間</a:t>
            </a:r>
            <a:endParaRPr kumimoji="1" lang="ja-JP" altLang="en-US" dirty="0"/>
          </a:p>
        </p:txBody>
      </p:sp>
      <p:pic>
        <p:nvPicPr>
          <p:cNvPr id="32" name="図 31">
            <a:extLst>
              <a:ext uri="{FF2B5EF4-FFF2-40B4-BE49-F238E27FC236}">
                <a16:creationId xmlns:a16="http://schemas.microsoft.com/office/drawing/2014/main" id="{81E9FFDE-F7E3-6442-A78A-28D250D107E4}"/>
              </a:ext>
            </a:extLst>
          </p:cNvPr>
          <p:cNvPicPr>
            <a:picLocks noChangeAspect="1"/>
          </p:cNvPicPr>
          <p:nvPr/>
        </p:nvPicPr>
        <p:blipFill>
          <a:blip r:embed="rId6"/>
          <a:stretch>
            <a:fillRect/>
          </a:stretch>
        </p:blipFill>
        <p:spPr>
          <a:xfrm>
            <a:off x="9405412" y="2043384"/>
            <a:ext cx="2143185" cy="952527"/>
          </a:xfrm>
          <a:prstGeom prst="rect">
            <a:avLst/>
          </a:prstGeom>
        </p:spPr>
      </p:pic>
      <p:pic>
        <p:nvPicPr>
          <p:cNvPr id="33" name="図 32">
            <a:extLst>
              <a:ext uri="{FF2B5EF4-FFF2-40B4-BE49-F238E27FC236}">
                <a16:creationId xmlns:a16="http://schemas.microsoft.com/office/drawing/2014/main" id="{CAE68039-B9A1-1444-9F83-C6F805C5052E}"/>
              </a:ext>
            </a:extLst>
          </p:cNvPr>
          <p:cNvPicPr>
            <a:picLocks noChangeAspect="1"/>
          </p:cNvPicPr>
          <p:nvPr/>
        </p:nvPicPr>
        <p:blipFill>
          <a:blip r:embed="rId7"/>
          <a:stretch>
            <a:fillRect/>
          </a:stretch>
        </p:blipFill>
        <p:spPr>
          <a:xfrm>
            <a:off x="9426059" y="3164480"/>
            <a:ext cx="1090275" cy="817707"/>
          </a:xfrm>
          <a:prstGeom prst="rect">
            <a:avLst/>
          </a:prstGeom>
        </p:spPr>
      </p:pic>
      <p:sp>
        <p:nvSpPr>
          <p:cNvPr id="35" name="角丸四角形 34">
            <a:extLst>
              <a:ext uri="{FF2B5EF4-FFF2-40B4-BE49-F238E27FC236}">
                <a16:creationId xmlns:a16="http://schemas.microsoft.com/office/drawing/2014/main" id="{1C137DA2-EB8F-F547-90C2-E760E732FF3D}"/>
              </a:ext>
            </a:extLst>
          </p:cNvPr>
          <p:cNvSpPr/>
          <p:nvPr/>
        </p:nvSpPr>
        <p:spPr>
          <a:xfrm>
            <a:off x="4899375" y="1965244"/>
            <a:ext cx="7117036" cy="233147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a:p>
        </p:txBody>
      </p:sp>
      <p:cxnSp>
        <p:nvCxnSpPr>
          <p:cNvPr id="37" name="直線矢印コネクタ 36">
            <a:extLst>
              <a:ext uri="{FF2B5EF4-FFF2-40B4-BE49-F238E27FC236}">
                <a16:creationId xmlns:a16="http://schemas.microsoft.com/office/drawing/2014/main" id="{8E21DA64-83D4-4941-9AFC-5F6EAAAFA6B8}"/>
              </a:ext>
            </a:extLst>
          </p:cNvPr>
          <p:cNvCxnSpPr>
            <a:cxnSpLocks/>
          </p:cNvCxnSpPr>
          <p:nvPr/>
        </p:nvCxnSpPr>
        <p:spPr>
          <a:xfrm>
            <a:off x="3418417" y="2957233"/>
            <a:ext cx="13285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0755D517-818D-6A4C-9E99-56744A435E03}"/>
              </a:ext>
            </a:extLst>
          </p:cNvPr>
          <p:cNvPicPr>
            <a:picLocks noChangeAspect="1"/>
          </p:cNvPicPr>
          <p:nvPr/>
        </p:nvPicPr>
        <p:blipFill>
          <a:blip r:embed="rId8"/>
          <a:stretch>
            <a:fillRect/>
          </a:stretch>
        </p:blipFill>
        <p:spPr>
          <a:xfrm>
            <a:off x="5408413" y="3091114"/>
            <a:ext cx="2392927" cy="1063524"/>
          </a:xfrm>
          <a:prstGeom prst="rect">
            <a:avLst/>
          </a:prstGeom>
        </p:spPr>
      </p:pic>
      <p:sp>
        <p:nvSpPr>
          <p:cNvPr id="39" name="テキスト ボックス 38">
            <a:extLst>
              <a:ext uri="{FF2B5EF4-FFF2-40B4-BE49-F238E27FC236}">
                <a16:creationId xmlns:a16="http://schemas.microsoft.com/office/drawing/2014/main" id="{3170404D-0CD1-F64E-BECB-8C662EEF6A91}"/>
              </a:ext>
            </a:extLst>
          </p:cNvPr>
          <p:cNvSpPr txBox="1"/>
          <p:nvPr/>
        </p:nvSpPr>
        <p:spPr>
          <a:xfrm>
            <a:off x="5222676" y="2130585"/>
            <a:ext cx="2407830" cy="707886"/>
          </a:xfrm>
          <a:prstGeom prst="rect">
            <a:avLst/>
          </a:prstGeom>
          <a:noFill/>
        </p:spPr>
        <p:txBody>
          <a:bodyPr wrap="square" rtlCol="0">
            <a:spAutoFit/>
          </a:bodyPr>
          <a:lstStyle/>
          <a:p>
            <a:pPr algn="l"/>
            <a:r>
              <a:rPr kumimoji="1" lang="ja-JP" altLang="en-US" sz="2000"/>
              <a:t>最適経路探索</a:t>
            </a:r>
            <a:endParaRPr kumimoji="1" lang="en-US" altLang="ja-JP" sz="2000" dirty="0"/>
          </a:p>
          <a:p>
            <a:pPr algn="l"/>
            <a:r>
              <a:rPr kumimoji="1" lang="en-US" altLang="ja-JP" sz="2000" dirty="0"/>
              <a:t>(</a:t>
            </a:r>
            <a:r>
              <a:rPr kumimoji="1" lang="ja-JP" altLang="en-US" sz="2000"/>
              <a:t>電車・バスを含む</a:t>
            </a:r>
            <a:r>
              <a:rPr kumimoji="1" lang="en-US" altLang="ja-JP" sz="2000" dirty="0"/>
              <a:t>)</a:t>
            </a:r>
            <a:endParaRPr kumimoji="1" lang="ja-JP" altLang="en-US" sz="2000" dirty="0"/>
          </a:p>
        </p:txBody>
      </p:sp>
      <p:cxnSp>
        <p:nvCxnSpPr>
          <p:cNvPr id="41" name="直線矢印コネクタ 40">
            <a:extLst>
              <a:ext uri="{FF2B5EF4-FFF2-40B4-BE49-F238E27FC236}">
                <a16:creationId xmlns:a16="http://schemas.microsoft.com/office/drawing/2014/main" id="{DBAC670B-21B0-764A-B000-CAD0123C7738}"/>
              </a:ext>
            </a:extLst>
          </p:cNvPr>
          <p:cNvCxnSpPr>
            <a:cxnSpLocks/>
          </p:cNvCxnSpPr>
          <p:nvPr/>
        </p:nvCxnSpPr>
        <p:spPr>
          <a:xfrm flipH="1">
            <a:off x="7913733" y="2696768"/>
            <a:ext cx="11796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1547DC6-EE44-1C45-B728-160113D542F7}"/>
              </a:ext>
            </a:extLst>
          </p:cNvPr>
          <p:cNvSpPr txBox="1"/>
          <p:nvPr/>
        </p:nvSpPr>
        <p:spPr>
          <a:xfrm>
            <a:off x="3439769" y="2477277"/>
            <a:ext cx="1287552" cy="400110"/>
          </a:xfrm>
          <a:prstGeom prst="rect">
            <a:avLst/>
          </a:prstGeom>
          <a:noFill/>
        </p:spPr>
        <p:txBody>
          <a:bodyPr wrap="square" rtlCol="0">
            <a:spAutoFit/>
          </a:bodyPr>
          <a:lstStyle/>
          <a:p>
            <a:pPr algn="l"/>
            <a:r>
              <a:rPr kumimoji="1" lang="ja-JP" altLang="en-US" sz="2000"/>
              <a:t>予定取得</a:t>
            </a:r>
            <a:endParaRPr kumimoji="1" lang="ja-JP" altLang="en-US" sz="2000" dirty="0"/>
          </a:p>
        </p:txBody>
      </p:sp>
      <p:pic>
        <p:nvPicPr>
          <p:cNvPr id="45" name="図 44">
            <a:extLst>
              <a:ext uri="{FF2B5EF4-FFF2-40B4-BE49-F238E27FC236}">
                <a16:creationId xmlns:a16="http://schemas.microsoft.com/office/drawing/2014/main" id="{F5F3B65D-BD44-AF45-B425-54C68F7F2DA3}"/>
              </a:ext>
            </a:extLst>
          </p:cNvPr>
          <p:cNvPicPr>
            <a:picLocks noChangeAspect="1"/>
          </p:cNvPicPr>
          <p:nvPr/>
        </p:nvPicPr>
        <p:blipFill>
          <a:blip r:embed="rId9"/>
          <a:stretch>
            <a:fillRect/>
          </a:stretch>
        </p:blipFill>
        <p:spPr>
          <a:xfrm>
            <a:off x="5203089" y="2867749"/>
            <a:ext cx="818824" cy="277206"/>
          </a:xfrm>
          <a:prstGeom prst="rect">
            <a:avLst/>
          </a:prstGeom>
        </p:spPr>
      </p:pic>
      <p:sp>
        <p:nvSpPr>
          <p:cNvPr id="46" name="テキスト ボックス 45">
            <a:extLst>
              <a:ext uri="{FF2B5EF4-FFF2-40B4-BE49-F238E27FC236}">
                <a16:creationId xmlns:a16="http://schemas.microsoft.com/office/drawing/2014/main" id="{182968F4-8B80-9E4E-A5EC-A35208411DBA}"/>
              </a:ext>
            </a:extLst>
          </p:cNvPr>
          <p:cNvSpPr txBox="1"/>
          <p:nvPr/>
        </p:nvSpPr>
        <p:spPr>
          <a:xfrm>
            <a:off x="7961358" y="2201945"/>
            <a:ext cx="1234471" cy="400110"/>
          </a:xfrm>
          <a:prstGeom prst="rect">
            <a:avLst/>
          </a:prstGeom>
          <a:noFill/>
        </p:spPr>
        <p:txBody>
          <a:bodyPr wrap="square" rtlCol="0">
            <a:spAutoFit/>
          </a:bodyPr>
          <a:lstStyle/>
          <a:p>
            <a:pPr algn="l"/>
            <a:r>
              <a:rPr kumimoji="1" lang="ja-JP" altLang="en-US" sz="2000"/>
              <a:t>仕事取得</a:t>
            </a:r>
            <a:endParaRPr kumimoji="1" lang="ja-JP" altLang="en-US" sz="2000" dirty="0"/>
          </a:p>
        </p:txBody>
      </p:sp>
      <p:cxnSp>
        <p:nvCxnSpPr>
          <p:cNvPr id="47" name="直線矢印コネクタ 46">
            <a:extLst>
              <a:ext uri="{FF2B5EF4-FFF2-40B4-BE49-F238E27FC236}">
                <a16:creationId xmlns:a16="http://schemas.microsoft.com/office/drawing/2014/main" id="{D839F3A6-1E2E-C44E-83E4-6A09BD4CB2F0}"/>
              </a:ext>
            </a:extLst>
          </p:cNvPr>
          <p:cNvCxnSpPr>
            <a:cxnSpLocks/>
          </p:cNvCxnSpPr>
          <p:nvPr/>
        </p:nvCxnSpPr>
        <p:spPr>
          <a:xfrm flipH="1">
            <a:off x="6349957" y="4408464"/>
            <a:ext cx="756697" cy="805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0522FBBE-8AB1-5042-A909-EAE536612FC2}"/>
              </a:ext>
            </a:extLst>
          </p:cNvPr>
          <p:cNvSpPr txBox="1"/>
          <p:nvPr/>
        </p:nvSpPr>
        <p:spPr>
          <a:xfrm>
            <a:off x="5081520" y="4535121"/>
            <a:ext cx="1469671" cy="400110"/>
          </a:xfrm>
          <a:prstGeom prst="rect">
            <a:avLst/>
          </a:prstGeom>
          <a:noFill/>
        </p:spPr>
        <p:txBody>
          <a:bodyPr wrap="square" rtlCol="0">
            <a:spAutoFit/>
          </a:bodyPr>
          <a:lstStyle/>
          <a:p>
            <a:pPr algn="l"/>
            <a:r>
              <a:rPr kumimoji="1" lang="ja-JP" altLang="en-US" sz="2000"/>
              <a:t>シフト提案</a:t>
            </a:r>
            <a:endParaRPr kumimoji="1" lang="ja-JP" altLang="en-US" sz="2000" dirty="0"/>
          </a:p>
        </p:txBody>
      </p:sp>
      <p:sp>
        <p:nvSpPr>
          <p:cNvPr id="53" name="角丸四角形 52">
            <a:extLst>
              <a:ext uri="{FF2B5EF4-FFF2-40B4-BE49-F238E27FC236}">
                <a16:creationId xmlns:a16="http://schemas.microsoft.com/office/drawing/2014/main" id="{8F7875F5-E145-E146-89D5-4C57888D08EA}"/>
              </a:ext>
            </a:extLst>
          </p:cNvPr>
          <p:cNvSpPr/>
          <p:nvPr/>
        </p:nvSpPr>
        <p:spPr>
          <a:xfrm>
            <a:off x="4746973" y="6554383"/>
            <a:ext cx="2192319" cy="251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a:t>
            </a:r>
            <a:r>
              <a:rPr kumimoji="1" lang="ja-JP" altLang="en-US" sz="2000">
                <a:solidFill>
                  <a:schemeClr val="tx1"/>
                </a:solidFill>
              </a:rPr>
              <a:t>東京駅</a:t>
            </a:r>
          </a:p>
        </p:txBody>
      </p:sp>
      <p:sp>
        <p:nvSpPr>
          <p:cNvPr id="54" name="テキスト ボックス 53">
            <a:extLst>
              <a:ext uri="{FF2B5EF4-FFF2-40B4-BE49-F238E27FC236}">
                <a16:creationId xmlns:a16="http://schemas.microsoft.com/office/drawing/2014/main" id="{67E17198-876F-9C4F-B0D0-D7567011B99D}"/>
              </a:ext>
            </a:extLst>
          </p:cNvPr>
          <p:cNvSpPr txBox="1"/>
          <p:nvPr/>
        </p:nvSpPr>
        <p:spPr>
          <a:xfrm>
            <a:off x="4585603" y="5521852"/>
            <a:ext cx="873708" cy="395365"/>
          </a:xfrm>
          <a:prstGeom prst="rect">
            <a:avLst/>
          </a:prstGeom>
          <a:noFill/>
        </p:spPr>
        <p:txBody>
          <a:bodyPr wrap="square" rtlCol="0">
            <a:spAutoFit/>
          </a:bodyPr>
          <a:lstStyle/>
          <a:p>
            <a:pPr algn="l"/>
            <a:r>
              <a:rPr kumimoji="1" lang="en-US" altLang="ja-JP" sz="1969" dirty="0"/>
              <a:t>12:00</a:t>
            </a:r>
            <a:endParaRPr kumimoji="1" lang="ja-JP" altLang="en-US" sz="1969" dirty="0"/>
          </a:p>
        </p:txBody>
      </p:sp>
      <p:pic>
        <p:nvPicPr>
          <p:cNvPr id="55" name="図 54">
            <a:extLst>
              <a:ext uri="{FF2B5EF4-FFF2-40B4-BE49-F238E27FC236}">
                <a16:creationId xmlns:a16="http://schemas.microsoft.com/office/drawing/2014/main" id="{27B9ACFB-7C52-3543-A0B6-C3F0498A2815}"/>
              </a:ext>
            </a:extLst>
          </p:cNvPr>
          <p:cNvPicPr>
            <a:picLocks noChangeAspect="1"/>
          </p:cNvPicPr>
          <p:nvPr/>
        </p:nvPicPr>
        <p:blipFill>
          <a:blip r:embed="rId10"/>
          <a:stretch>
            <a:fillRect/>
          </a:stretch>
        </p:blipFill>
        <p:spPr>
          <a:xfrm>
            <a:off x="8080873" y="5607415"/>
            <a:ext cx="911921" cy="1072849"/>
          </a:xfrm>
          <a:prstGeom prst="rect">
            <a:avLst/>
          </a:prstGeom>
        </p:spPr>
      </p:pic>
      <p:pic>
        <p:nvPicPr>
          <p:cNvPr id="56" name="図 55">
            <a:extLst>
              <a:ext uri="{FF2B5EF4-FFF2-40B4-BE49-F238E27FC236}">
                <a16:creationId xmlns:a16="http://schemas.microsoft.com/office/drawing/2014/main" id="{E26D9D9F-1D26-5141-AD50-5131118513A9}"/>
              </a:ext>
            </a:extLst>
          </p:cNvPr>
          <p:cNvPicPr>
            <a:picLocks noChangeAspect="1"/>
          </p:cNvPicPr>
          <p:nvPr/>
        </p:nvPicPr>
        <p:blipFill>
          <a:blip r:embed="rId11"/>
          <a:stretch>
            <a:fillRect/>
          </a:stretch>
        </p:blipFill>
        <p:spPr>
          <a:xfrm>
            <a:off x="7277024" y="5385796"/>
            <a:ext cx="847919" cy="847919"/>
          </a:xfrm>
          <a:prstGeom prst="rect">
            <a:avLst/>
          </a:prstGeom>
        </p:spPr>
      </p:pic>
      <p:cxnSp>
        <p:nvCxnSpPr>
          <p:cNvPr id="57" name="直線矢印コネクタ 56">
            <a:extLst>
              <a:ext uri="{FF2B5EF4-FFF2-40B4-BE49-F238E27FC236}">
                <a16:creationId xmlns:a16="http://schemas.microsoft.com/office/drawing/2014/main" id="{46AB7DB6-4EAF-754E-A8AD-104DA31CAC02}"/>
              </a:ext>
            </a:extLst>
          </p:cNvPr>
          <p:cNvCxnSpPr>
            <a:cxnSpLocks/>
          </p:cNvCxnSpPr>
          <p:nvPr/>
        </p:nvCxnSpPr>
        <p:spPr>
          <a:xfrm>
            <a:off x="6349957" y="5804896"/>
            <a:ext cx="8402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CBA6949-A92B-9043-9AE5-0A9B89A22B02}"/>
              </a:ext>
            </a:extLst>
          </p:cNvPr>
          <p:cNvCxnSpPr>
            <a:cxnSpLocks/>
          </p:cNvCxnSpPr>
          <p:nvPr/>
        </p:nvCxnSpPr>
        <p:spPr>
          <a:xfrm>
            <a:off x="8932035" y="5766349"/>
            <a:ext cx="8402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E528CA86-BC72-B74F-A824-7BFDE8D35877}"/>
              </a:ext>
            </a:extLst>
          </p:cNvPr>
          <p:cNvSpPr txBox="1"/>
          <p:nvPr/>
        </p:nvSpPr>
        <p:spPr>
          <a:xfrm>
            <a:off x="7152719" y="4840942"/>
            <a:ext cx="2094218" cy="471219"/>
          </a:xfrm>
          <a:prstGeom prst="rect">
            <a:avLst/>
          </a:prstGeom>
          <a:noFill/>
        </p:spPr>
        <p:txBody>
          <a:bodyPr wrap="square" rtlCol="0">
            <a:spAutoFit/>
          </a:bodyPr>
          <a:lstStyle/>
          <a:p>
            <a:pPr algn="l"/>
            <a:r>
              <a:rPr kumimoji="1" lang="ja-JP" altLang="en-US" sz="2400" dirty="0">
                <a:solidFill>
                  <a:srgbClr val="FF0000"/>
                </a:solidFill>
              </a:rPr>
              <a:t>バイト</a:t>
            </a:r>
            <a:r>
              <a:rPr kumimoji="1" lang="en-US" altLang="ja-JP" sz="2400" dirty="0">
                <a:solidFill>
                  <a:srgbClr val="FF0000"/>
                </a:solidFill>
              </a:rPr>
              <a:t> &amp; </a:t>
            </a:r>
            <a:r>
              <a:rPr kumimoji="1" lang="ja-JP" altLang="en-US" sz="2400" dirty="0">
                <a:solidFill>
                  <a:srgbClr val="FF0000"/>
                </a:solidFill>
              </a:rPr>
              <a:t>移動</a:t>
            </a:r>
          </a:p>
        </p:txBody>
      </p:sp>
      <p:pic>
        <p:nvPicPr>
          <p:cNvPr id="62" name="図 61">
            <a:extLst>
              <a:ext uri="{FF2B5EF4-FFF2-40B4-BE49-F238E27FC236}">
                <a16:creationId xmlns:a16="http://schemas.microsoft.com/office/drawing/2014/main" id="{68A6AFA2-65F5-CD4F-A9B7-4DFE1F1A9F0D}"/>
              </a:ext>
            </a:extLst>
          </p:cNvPr>
          <p:cNvPicPr>
            <a:picLocks noChangeAspect="1"/>
          </p:cNvPicPr>
          <p:nvPr/>
        </p:nvPicPr>
        <p:blipFill>
          <a:blip r:embed="rId12"/>
          <a:stretch>
            <a:fillRect/>
          </a:stretch>
        </p:blipFill>
        <p:spPr>
          <a:xfrm flipH="1">
            <a:off x="9958173" y="4892550"/>
            <a:ext cx="1000457" cy="1545105"/>
          </a:xfrm>
          <a:prstGeom prst="rect">
            <a:avLst/>
          </a:prstGeom>
        </p:spPr>
      </p:pic>
      <p:sp>
        <p:nvSpPr>
          <p:cNvPr id="63" name="角丸四角形 62">
            <a:extLst>
              <a:ext uri="{FF2B5EF4-FFF2-40B4-BE49-F238E27FC236}">
                <a16:creationId xmlns:a16="http://schemas.microsoft.com/office/drawing/2014/main" id="{6F60526A-412D-5C4F-A608-E255E7E7E5CC}"/>
              </a:ext>
            </a:extLst>
          </p:cNvPr>
          <p:cNvSpPr/>
          <p:nvPr/>
        </p:nvSpPr>
        <p:spPr>
          <a:xfrm>
            <a:off x="9366525" y="6492615"/>
            <a:ext cx="2192319" cy="2517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渋谷駅到着</a:t>
            </a:r>
          </a:p>
        </p:txBody>
      </p:sp>
      <p:sp>
        <p:nvSpPr>
          <p:cNvPr id="64" name="テキスト ボックス 63">
            <a:extLst>
              <a:ext uri="{FF2B5EF4-FFF2-40B4-BE49-F238E27FC236}">
                <a16:creationId xmlns:a16="http://schemas.microsoft.com/office/drawing/2014/main" id="{4B31C7C2-BD17-0242-A4E0-7B805FC2B70B}"/>
              </a:ext>
            </a:extLst>
          </p:cNvPr>
          <p:cNvSpPr txBox="1"/>
          <p:nvPr/>
        </p:nvSpPr>
        <p:spPr>
          <a:xfrm>
            <a:off x="10910955" y="5522151"/>
            <a:ext cx="873708" cy="395365"/>
          </a:xfrm>
          <a:prstGeom prst="rect">
            <a:avLst/>
          </a:prstGeom>
          <a:noFill/>
        </p:spPr>
        <p:txBody>
          <a:bodyPr wrap="square" rtlCol="0">
            <a:spAutoFit/>
          </a:bodyPr>
          <a:lstStyle/>
          <a:p>
            <a:pPr algn="l"/>
            <a:r>
              <a:rPr kumimoji="1" lang="en-US" altLang="ja-JP" sz="1969" dirty="0"/>
              <a:t>14:00</a:t>
            </a:r>
            <a:endParaRPr kumimoji="1" lang="ja-JP" altLang="en-US" sz="1969" dirty="0"/>
          </a:p>
        </p:txBody>
      </p:sp>
    </p:spTree>
    <p:extLst>
      <p:ext uri="{BB962C8B-B14F-4D97-AF65-F5344CB8AC3E}">
        <p14:creationId xmlns:p14="http://schemas.microsoft.com/office/powerpoint/2010/main" val="2755827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202C6-352D-F348-A7A8-69560B6EC8BF}"/>
              </a:ext>
            </a:extLst>
          </p:cNvPr>
          <p:cNvSpPr>
            <a:spLocks noGrp="1"/>
          </p:cNvSpPr>
          <p:nvPr>
            <p:ph type="title"/>
          </p:nvPr>
        </p:nvSpPr>
        <p:spPr/>
        <p:txBody>
          <a:bodyPr>
            <a:normAutofit fontScale="90000"/>
          </a:bodyPr>
          <a:lstStyle/>
          <a:p>
            <a:r>
              <a:rPr kumimoji="1" lang="ja-JP" altLang="en-US"/>
              <a:t>まとめ</a:t>
            </a:r>
          </a:p>
        </p:txBody>
      </p:sp>
      <p:sp>
        <p:nvSpPr>
          <p:cNvPr id="4" name="スライド番号プレースホルダー 3">
            <a:extLst>
              <a:ext uri="{FF2B5EF4-FFF2-40B4-BE49-F238E27FC236}">
                <a16:creationId xmlns:a16="http://schemas.microsoft.com/office/drawing/2014/main" id="{0EF79BEF-7133-D94F-8EFC-4094D6036DA3}"/>
              </a:ext>
            </a:extLst>
          </p:cNvPr>
          <p:cNvSpPr>
            <a:spLocks noGrp="1"/>
          </p:cNvSpPr>
          <p:nvPr>
            <p:ph type="sldNum" sz="quarter" idx="12"/>
          </p:nvPr>
        </p:nvSpPr>
        <p:spPr/>
        <p:txBody>
          <a:bodyPr/>
          <a:lstStyle/>
          <a:p>
            <a:fld id="{3C84CFED-51CE-CF4B-94DB-C561B515C4B3}" type="slidenum">
              <a:rPr lang="ja-JP" altLang="en-US" smtClean="0"/>
              <a:pPr/>
              <a:t>22</a:t>
            </a:fld>
            <a:endParaRPr lang="ja-JP" altLang="en-US"/>
          </a:p>
        </p:txBody>
      </p:sp>
      <p:sp>
        <p:nvSpPr>
          <p:cNvPr id="5" name="円/楕円 4">
            <a:extLst>
              <a:ext uri="{FF2B5EF4-FFF2-40B4-BE49-F238E27FC236}">
                <a16:creationId xmlns:a16="http://schemas.microsoft.com/office/drawing/2014/main" id="{EC6A02DC-502E-BE4A-B068-6C813F3905C0}"/>
              </a:ext>
            </a:extLst>
          </p:cNvPr>
          <p:cNvSpPr/>
          <p:nvPr/>
        </p:nvSpPr>
        <p:spPr>
          <a:xfrm>
            <a:off x="6857998" y="3616480"/>
            <a:ext cx="4749801" cy="2057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sz="2215" b="1" dirty="0"/>
              <a:t>[</a:t>
            </a:r>
            <a:r>
              <a:rPr kumimoji="1" lang="ja-JP" altLang="en-US" sz="2215" b="1"/>
              <a:t>配達者</a:t>
            </a:r>
            <a:r>
              <a:rPr kumimoji="1" lang="en-US" altLang="ja-JP" sz="2215" b="1" dirty="0"/>
              <a:t>]</a:t>
            </a:r>
          </a:p>
          <a:p>
            <a:pPr algn="ctr"/>
            <a:r>
              <a:rPr kumimoji="1" lang="ja-JP" altLang="en-US" sz="2215" b="1"/>
              <a:t>スキマ時間で効率良く稼げるようになる</a:t>
            </a:r>
          </a:p>
        </p:txBody>
      </p:sp>
      <p:sp>
        <p:nvSpPr>
          <p:cNvPr id="6" name="円/楕円 5">
            <a:extLst>
              <a:ext uri="{FF2B5EF4-FFF2-40B4-BE49-F238E27FC236}">
                <a16:creationId xmlns:a16="http://schemas.microsoft.com/office/drawing/2014/main" id="{27ABF715-3D30-6044-8FBC-FF7F667BDF95}"/>
              </a:ext>
            </a:extLst>
          </p:cNvPr>
          <p:cNvSpPr/>
          <p:nvPr/>
        </p:nvSpPr>
        <p:spPr>
          <a:xfrm>
            <a:off x="584201" y="3589699"/>
            <a:ext cx="4749801" cy="20579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215" b="1" dirty="0"/>
              <a:t>[</a:t>
            </a:r>
            <a:r>
              <a:rPr kumimoji="1" lang="ja-JP" altLang="en-US" sz="2215" b="1"/>
              <a:t>注文者</a:t>
            </a:r>
            <a:r>
              <a:rPr kumimoji="1" lang="en-US" altLang="ja-JP" sz="2215" b="1" dirty="0"/>
              <a:t>]</a:t>
            </a:r>
          </a:p>
          <a:p>
            <a:pPr algn="ctr"/>
            <a:r>
              <a:rPr kumimoji="1" lang="ja-JP" altLang="en-US" sz="2215" b="1"/>
              <a:t>様々なもの（人材含め）がリアルタイムに</a:t>
            </a:r>
            <a:br>
              <a:rPr kumimoji="1" lang="en-US" altLang="ja-JP" sz="2215" b="1" dirty="0"/>
            </a:br>
            <a:r>
              <a:rPr kumimoji="1" lang="ja-JP" altLang="en-US" sz="2215" b="1"/>
              <a:t>届くようになる</a:t>
            </a:r>
          </a:p>
        </p:txBody>
      </p:sp>
      <p:sp>
        <p:nvSpPr>
          <p:cNvPr id="7" name="円/楕円 6">
            <a:extLst>
              <a:ext uri="{FF2B5EF4-FFF2-40B4-BE49-F238E27FC236}">
                <a16:creationId xmlns:a16="http://schemas.microsoft.com/office/drawing/2014/main" id="{18CCEC57-80BC-8047-A60D-A20395C596C1}"/>
              </a:ext>
            </a:extLst>
          </p:cNvPr>
          <p:cNvSpPr/>
          <p:nvPr/>
        </p:nvSpPr>
        <p:spPr>
          <a:xfrm>
            <a:off x="3721099" y="1210401"/>
            <a:ext cx="4749801" cy="20579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2215" b="1" dirty="0"/>
              <a:t>[</a:t>
            </a:r>
            <a:r>
              <a:rPr kumimoji="1" lang="ja-JP" altLang="en-US" sz="2215" b="1"/>
              <a:t>サービス</a:t>
            </a:r>
            <a:r>
              <a:rPr kumimoji="1" lang="en-US" altLang="ja-JP" sz="2215" b="1" dirty="0"/>
              <a:t>]</a:t>
            </a:r>
          </a:p>
          <a:p>
            <a:pPr algn="ctr"/>
            <a:r>
              <a:rPr kumimoji="1" lang="ja-JP" altLang="en-US" sz="2215" b="1"/>
              <a:t>リアルタイムな</a:t>
            </a:r>
            <a:br>
              <a:rPr kumimoji="1" lang="en-US" altLang="ja-JP" sz="2215" b="1" dirty="0"/>
            </a:br>
            <a:r>
              <a:rPr kumimoji="1" lang="ja-JP" altLang="en-US" sz="2215" b="1"/>
              <a:t>配達を前提とした</a:t>
            </a:r>
            <a:endParaRPr kumimoji="1" lang="en-US" altLang="ja-JP" sz="2215" b="1" dirty="0"/>
          </a:p>
          <a:p>
            <a:pPr algn="ctr"/>
            <a:r>
              <a:rPr kumimoji="1" lang="ja-JP" altLang="en-US" sz="2215" b="1"/>
              <a:t>新規ビジネスの創出</a:t>
            </a:r>
            <a:endParaRPr kumimoji="1" lang="en-US" altLang="ja-JP" sz="2215" b="1" dirty="0"/>
          </a:p>
        </p:txBody>
      </p:sp>
    </p:spTree>
    <p:extLst>
      <p:ext uri="{BB962C8B-B14F-4D97-AF65-F5344CB8AC3E}">
        <p14:creationId xmlns:p14="http://schemas.microsoft.com/office/powerpoint/2010/main" val="2409090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0A53C1-88DB-B34D-9259-77C4C0950DB2}"/>
              </a:ext>
            </a:extLst>
          </p:cNvPr>
          <p:cNvSpPr>
            <a:spLocks noGrp="1"/>
          </p:cNvSpPr>
          <p:nvPr>
            <p:ph type="title"/>
          </p:nvPr>
        </p:nvSpPr>
        <p:spPr/>
        <p:txBody>
          <a:bodyPr>
            <a:normAutofit fontScale="90000"/>
          </a:bodyPr>
          <a:lstStyle/>
          <a:p>
            <a:r>
              <a:rPr lang="ja-JP" altLang="en-US"/>
              <a:t>システム概要</a:t>
            </a:r>
            <a:r>
              <a:rPr lang="en-US" altLang="ja-JP" dirty="0"/>
              <a:t>: </a:t>
            </a:r>
            <a:r>
              <a:rPr lang="ja-JP" altLang="en-US"/>
              <a:t>最適シフト取得　</a:t>
            </a:r>
            <a:endParaRPr kumimoji="1" lang="ja-JP" altLang="en-US"/>
          </a:p>
        </p:txBody>
      </p:sp>
      <p:sp>
        <p:nvSpPr>
          <p:cNvPr id="3" name="コンテンツ プレースホルダー 2">
            <a:extLst>
              <a:ext uri="{FF2B5EF4-FFF2-40B4-BE49-F238E27FC236}">
                <a16:creationId xmlns:a16="http://schemas.microsoft.com/office/drawing/2014/main" id="{043DCE19-EBA1-1D4C-8558-76E93E3B3477}"/>
              </a:ext>
            </a:extLst>
          </p:cNvPr>
          <p:cNvSpPr>
            <a:spLocks noGrp="1"/>
          </p:cNvSpPr>
          <p:nvPr>
            <p:ph idx="1"/>
          </p:nvPr>
        </p:nvSpPr>
        <p:spPr/>
        <p:txBody>
          <a:bodyPr>
            <a:normAutofit/>
          </a:bodyPr>
          <a:lstStyle/>
          <a:p>
            <a:r>
              <a:rPr kumimoji="1" lang="ja-JP" altLang="en-US" sz="2800"/>
              <a:t>最適シフト探索の流れ</a:t>
            </a:r>
            <a:endParaRPr kumimoji="1" lang="en-US" altLang="ja-JP" sz="2800" dirty="0"/>
          </a:p>
          <a:p>
            <a:r>
              <a:rPr lang="ja-JP" altLang="en-US" sz="2800"/>
              <a:t>注文が</a:t>
            </a:r>
            <a:r>
              <a:rPr lang="en-US" altLang="ja-JP" sz="2800" dirty="0"/>
              <a:t>3</a:t>
            </a:r>
            <a:r>
              <a:rPr lang="ja-JP" altLang="en-US" sz="2800"/>
              <a:t>件の場合</a:t>
            </a:r>
            <a:endParaRPr lang="en-US" altLang="ja-JP" sz="2800" dirty="0"/>
          </a:p>
          <a:p>
            <a:pPr lvl="1"/>
            <a:r>
              <a:rPr kumimoji="1" lang="ja-JP" altLang="en-US" sz="1800"/>
              <a:t>最適経路探索</a:t>
            </a:r>
            <a:r>
              <a:rPr lang="ja-JP" altLang="en-US" sz="1800"/>
              <a:t>（</a:t>
            </a:r>
            <a:r>
              <a:rPr kumimoji="1" lang="en-US" altLang="ja-JP" sz="1800" dirty="0"/>
              <a:t>A_</a:t>
            </a:r>
            <a:r>
              <a:rPr kumimoji="1" lang="ja-JP" altLang="en-US" sz="1800"/>
              <a:t>店</a:t>
            </a:r>
            <a:r>
              <a:rPr kumimoji="1" lang="en-US" altLang="ja-JP" sz="1800" dirty="0"/>
              <a:t> </a:t>
            </a:r>
            <a:r>
              <a:rPr lang="en-US" altLang="ja-JP" sz="1800" dirty="0"/>
              <a:t>,</a:t>
            </a:r>
            <a:r>
              <a:rPr kumimoji="1" lang="en-US" altLang="ja-JP" sz="1800" dirty="0"/>
              <a:t> B_</a:t>
            </a:r>
            <a:r>
              <a:rPr kumimoji="1" lang="ja-JP" altLang="en-US" sz="1800"/>
              <a:t>店</a:t>
            </a:r>
            <a:r>
              <a:rPr kumimoji="1" lang="en-US" altLang="ja-JP" sz="1800" dirty="0"/>
              <a:t> </a:t>
            </a:r>
            <a:r>
              <a:rPr lang="en-US" altLang="ja-JP" sz="1800" dirty="0"/>
              <a:t>,</a:t>
            </a:r>
            <a:r>
              <a:rPr kumimoji="1" lang="en-US" altLang="ja-JP" sz="1800" dirty="0"/>
              <a:t> C_</a:t>
            </a:r>
            <a:r>
              <a:rPr kumimoji="1" lang="ja-JP" altLang="en-US" sz="1800"/>
              <a:t>店</a:t>
            </a:r>
            <a:r>
              <a:rPr lang="ja-JP" altLang="en-US" sz="1800"/>
              <a:t>）</a:t>
            </a:r>
            <a:r>
              <a:rPr kumimoji="1" lang="en-US" altLang="ja-JP" sz="1800" dirty="0"/>
              <a:t> </a:t>
            </a:r>
            <a:r>
              <a:rPr kumimoji="1" lang="ja-JP" altLang="en-US" sz="1800"/>
              <a:t>→</a:t>
            </a:r>
            <a:r>
              <a:rPr lang="en-US" altLang="ja-JP" sz="1800" dirty="0"/>
              <a:t> </a:t>
            </a:r>
            <a:r>
              <a:rPr lang="ja-JP" altLang="en-US" sz="1800"/>
              <a:t>最適経路探索（</a:t>
            </a:r>
            <a:r>
              <a:rPr lang="en-US" altLang="ja-JP" sz="1800" dirty="0"/>
              <a:t>A_</a:t>
            </a:r>
            <a:r>
              <a:rPr lang="ja-JP" altLang="en-US" sz="1800"/>
              <a:t>配達先</a:t>
            </a:r>
            <a:r>
              <a:rPr lang="en-US" altLang="ja-JP" sz="1800" dirty="0"/>
              <a:t> , B_</a:t>
            </a:r>
            <a:r>
              <a:rPr lang="ja-JP" altLang="en-US" sz="1800"/>
              <a:t>配達先</a:t>
            </a:r>
            <a:r>
              <a:rPr lang="en-US" altLang="ja-JP" sz="1800" dirty="0"/>
              <a:t> , C_</a:t>
            </a:r>
            <a:r>
              <a:rPr lang="ja-JP" altLang="en-US" sz="1800"/>
              <a:t>配達先）</a:t>
            </a:r>
            <a:endParaRPr lang="en-US" altLang="ja-JP" sz="1800" dirty="0"/>
          </a:p>
          <a:p>
            <a:pPr lvl="1"/>
            <a:r>
              <a:rPr lang="en-US" altLang="ja-JP" sz="1800" dirty="0"/>
              <a:t>A_</a:t>
            </a:r>
            <a:r>
              <a:rPr lang="ja-JP" altLang="en-US" sz="1800"/>
              <a:t>店</a:t>
            </a:r>
            <a:r>
              <a:rPr lang="en-US" altLang="ja-JP" sz="1800" dirty="0"/>
              <a:t> </a:t>
            </a:r>
            <a:r>
              <a:rPr lang="ja-JP" altLang="en-US" sz="1800"/>
              <a:t>→</a:t>
            </a:r>
            <a:r>
              <a:rPr lang="en-US" altLang="ja-JP" sz="1800" dirty="0"/>
              <a:t> B_</a:t>
            </a:r>
            <a:r>
              <a:rPr lang="ja-JP" altLang="en-US" sz="1800"/>
              <a:t>店</a:t>
            </a:r>
            <a:r>
              <a:rPr lang="en-US" altLang="ja-JP" sz="1800" dirty="0"/>
              <a:t> </a:t>
            </a:r>
            <a:r>
              <a:rPr lang="ja-JP" altLang="en-US" sz="1800"/>
              <a:t>→</a:t>
            </a:r>
            <a:r>
              <a:rPr lang="en-US" altLang="ja-JP" sz="1800" dirty="0"/>
              <a:t> B_</a:t>
            </a:r>
            <a:r>
              <a:rPr lang="ja-JP" altLang="en-US" sz="1800"/>
              <a:t>配達先</a:t>
            </a:r>
            <a:r>
              <a:rPr lang="en-US" altLang="ja-JP" sz="1800" dirty="0"/>
              <a:t> </a:t>
            </a:r>
            <a:r>
              <a:rPr lang="ja-JP" altLang="en-US" sz="1800"/>
              <a:t>→</a:t>
            </a:r>
            <a:r>
              <a:rPr lang="en-US" altLang="ja-JP" sz="1800" dirty="0"/>
              <a:t> A_</a:t>
            </a:r>
            <a:r>
              <a:rPr lang="ja-JP" altLang="en-US" sz="1800"/>
              <a:t>配達先</a:t>
            </a:r>
            <a:endParaRPr lang="en-US" altLang="ja-JP" sz="1800" dirty="0"/>
          </a:p>
          <a:p>
            <a:pPr lvl="1"/>
            <a:r>
              <a:rPr lang="en-US" altLang="ja-JP" sz="1800" dirty="0"/>
              <a:t>A_</a:t>
            </a:r>
            <a:r>
              <a:rPr lang="ja-JP" altLang="en-US" sz="1800"/>
              <a:t>店</a:t>
            </a:r>
            <a:r>
              <a:rPr lang="en-US" altLang="ja-JP" sz="1800" dirty="0"/>
              <a:t> </a:t>
            </a:r>
            <a:r>
              <a:rPr lang="ja-JP" altLang="en-US" sz="1800"/>
              <a:t>→</a:t>
            </a:r>
            <a:r>
              <a:rPr lang="en-US" altLang="ja-JP" sz="1800" dirty="0"/>
              <a:t> A_</a:t>
            </a:r>
            <a:r>
              <a:rPr lang="ja-JP" altLang="en-US" sz="1800"/>
              <a:t>配達先</a:t>
            </a:r>
            <a:r>
              <a:rPr lang="en-US" altLang="ja-JP" sz="1800" dirty="0"/>
              <a:t> </a:t>
            </a:r>
            <a:r>
              <a:rPr lang="ja-JP" altLang="en-US" sz="1800"/>
              <a:t>→</a:t>
            </a:r>
            <a:r>
              <a:rPr lang="en-US" altLang="ja-JP" sz="1800" dirty="0"/>
              <a:t> B_</a:t>
            </a:r>
            <a:r>
              <a:rPr lang="ja-JP" altLang="en-US" sz="1800"/>
              <a:t>店</a:t>
            </a:r>
            <a:r>
              <a:rPr lang="en-US" altLang="ja-JP" sz="1800" dirty="0"/>
              <a:t> </a:t>
            </a:r>
            <a:r>
              <a:rPr lang="ja-JP" altLang="en-US" sz="1800"/>
              <a:t>→</a:t>
            </a:r>
            <a:r>
              <a:rPr lang="en-US" altLang="ja-JP" sz="1800" dirty="0"/>
              <a:t> B_</a:t>
            </a:r>
            <a:r>
              <a:rPr lang="ja-JP" altLang="en-US" sz="1800"/>
              <a:t>配達先</a:t>
            </a:r>
            <a:endParaRPr lang="en-US" altLang="ja-JP" sz="1800" dirty="0"/>
          </a:p>
          <a:p>
            <a:pPr lvl="1"/>
            <a:r>
              <a:rPr lang="en-US" altLang="ja-JP" sz="1800" dirty="0"/>
              <a:t>B_</a:t>
            </a:r>
            <a:r>
              <a:rPr lang="ja-JP" altLang="en-US" sz="1800"/>
              <a:t>店</a:t>
            </a:r>
            <a:r>
              <a:rPr lang="en-US" altLang="ja-JP" sz="1800" dirty="0"/>
              <a:t> </a:t>
            </a:r>
            <a:r>
              <a:rPr lang="ja-JP" altLang="en-US" sz="1800"/>
              <a:t>→</a:t>
            </a:r>
            <a:r>
              <a:rPr lang="en-US" altLang="ja-JP" sz="1800" dirty="0"/>
              <a:t> A_</a:t>
            </a:r>
            <a:r>
              <a:rPr lang="ja-JP" altLang="en-US" sz="1800"/>
              <a:t>店</a:t>
            </a:r>
            <a:r>
              <a:rPr lang="en-US" altLang="ja-JP" sz="1800" dirty="0"/>
              <a:t> </a:t>
            </a:r>
            <a:r>
              <a:rPr lang="ja-JP" altLang="en-US" sz="1800"/>
              <a:t>→</a:t>
            </a:r>
            <a:r>
              <a:rPr lang="en-US" altLang="ja-JP" sz="1800" dirty="0"/>
              <a:t> A_</a:t>
            </a:r>
            <a:r>
              <a:rPr lang="ja-JP" altLang="en-US" sz="1800"/>
              <a:t>配達先</a:t>
            </a:r>
            <a:r>
              <a:rPr lang="en-US" altLang="ja-JP" sz="1800" dirty="0"/>
              <a:t> </a:t>
            </a:r>
            <a:r>
              <a:rPr lang="ja-JP" altLang="en-US" sz="1800"/>
              <a:t>→</a:t>
            </a:r>
            <a:r>
              <a:rPr lang="en-US" altLang="ja-JP" sz="1800" dirty="0"/>
              <a:t> B_</a:t>
            </a:r>
            <a:r>
              <a:rPr lang="ja-JP" altLang="en-US" sz="1800"/>
              <a:t>配達先</a:t>
            </a:r>
            <a:endParaRPr lang="en-US" altLang="ja-JP" sz="1800" dirty="0"/>
          </a:p>
          <a:p>
            <a:pPr lvl="1"/>
            <a:r>
              <a:rPr lang="en-US" altLang="ja-JP" sz="1800" dirty="0"/>
              <a:t>B_</a:t>
            </a:r>
            <a:r>
              <a:rPr lang="ja-JP" altLang="en-US" sz="1800"/>
              <a:t>店</a:t>
            </a:r>
            <a:r>
              <a:rPr lang="en-US" altLang="ja-JP" sz="1800" dirty="0"/>
              <a:t> </a:t>
            </a:r>
            <a:r>
              <a:rPr lang="ja-JP" altLang="en-US" sz="1800"/>
              <a:t>→</a:t>
            </a:r>
            <a:r>
              <a:rPr lang="en-US" altLang="ja-JP" sz="1800" dirty="0"/>
              <a:t> A_</a:t>
            </a:r>
            <a:r>
              <a:rPr lang="ja-JP" altLang="en-US" sz="1800"/>
              <a:t>店</a:t>
            </a:r>
            <a:r>
              <a:rPr lang="en-US" altLang="ja-JP" sz="1800" dirty="0"/>
              <a:t> </a:t>
            </a:r>
            <a:r>
              <a:rPr lang="ja-JP" altLang="en-US" sz="1800"/>
              <a:t>→</a:t>
            </a:r>
            <a:r>
              <a:rPr lang="en-US" altLang="ja-JP" sz="1800" dirty="0"/>
              <a:t> B_</a:t>
            </a:r>
            <a:r>
              <a:rPr lang="ja-JP" altLang="en-US" sz="1800"/>
              <a:t>配達先</a:t>
            </a:r>
            <a:r>
              <a:rPr lang="en-US" altLang="ja-JP" sz="1800" dirty="0"/>
              <a:t> </a:t>
            </a:r>
            <a:r>
              <a:rPr lang="ja-JP" altLang="en-US" sz="1800"/>
              <a:t>→</a:t>
            </a:r>
            <a:r>
              <a:rPr lang="en-US" altLang="ja-JP" sz="1800" dirty="0"/>
              <a:t> A_</a:t>
            </a:r>
            <a:r>
              <a:rPr lang="ja-JP" altLang="en-US" sz="1800"/>
              <a:t>配達先</a:t>
            </a:r>
            <a:endParaRPr lang="en-US" altLang="ja-JP" sz="1800" dirty="0"/>
          </a:p>
          <a:p>
            <a:pPr lvl="1"/>
            <a:r>
              <a:rPr lang="en-US" altLang="ja-JP" sz="1800" dirty="0"/>
              <a:t>B_</a:t>
            </a:r>
            <a:r>
              <a:rPr lang="ja-JP" altLang="en-US" sz="1800"/>
              <a:t>店</a:t>
            </a:r>
            <a:r>
              <a:rPr lang="en-US" altLang="ja-JP" sz="1800" dirty="0"/>
              <a:t> </a:t>
            </a:r>
            <a:r>
              <a:rPr lang="ja-JP" altLang="en-US" sz="1800"/>
              <a:t>→</a:t>
            </a:r>
            <a:r>
              <a:rPr lang="en-US" altLang="ja-JP" sz="1800" dirty="0"/>
              <a:t> B_</a:t>
            </a:r>
            <a:r>
              <a:rPr lang="ja-JP" altLang="en-US" sz="1800"/>
              <a:t>配達先</a:t>
            </a:r>
            <a:r>
              <a:rPr lang="en-US" altLang="ja-JP" sz="1800" dirty="0"/>
              <a:t> </a:t>
            </a:r>
            <a:r>
              <a:rPr lang="ja-JP" altLang="en-US" sz="1800"/>
              <a:t>→</a:t>
            </a:r>
            <a:r>
              <a:rPr lang="en-US" altLang="ja-JP" sz="1800" dirty="0"/>
              <a:t> A_</a:t>
            </a:r>
            <a:r>
              <a:rPr lang="ja-JP" altLang="en-US" sz="1800"/>
              <a:t>店</a:t>
            </a:r>
            <a:r>
              <a:rPr lang="en-US" altLang="ja-JP" sz="1800" dirty="0"/>
              <a:t> </a:t>
            </a:r>
            <a:r>
              <a:rPr lang="ja-JP" altLang="en-US" sz="1800"/>
              <a:t>→</a:t>
            </a:r>
            <a:r>
              <a:rPr lang="en-US" altLang="ja-JP" sz="1800" dirty="0"/>
              <a:t> A_</a:t>
            </a:r>
            <a:r>
              <a:rPr lang="ja-JP" altLang="en-US" sz="1800"/>
              <a:t>配達先</a:t>
            </a:r>
            <a:endParaRPr lang="en-US" altLang="ja-JP" sz="1800" dirty="0"/>
          </a:p>
          <a:p>
            <a:pPr lvl="1"/>
            <a:endParaRPr kumimoji="1" lang="ja-JP" altLang="en-US" sz="2400"/>
          </a:p>
        </p:txBody>
      </p:sp>
      <p:sp>
        <p:nvSpPr>
          <p:cNvPr id="4" name="スライド番号プレースホルダー 3">
            <a:extLst>
              <a:ext uri="{FF2B5EF4-FFF2-40B4-BE49-F238E27FC236}">
                <a16:creationId xmlns:a16="http://schemas.microsoft.com/office/drawing/2014/main" id="{E1D15998-A7CA-A946-8ED5-2599D0A99C59}"/>
              </a:ext>
            </a:extLst>
          </p:cNvPr>
          <p:cNvSpPr>
            <a:spLocks noGrp="1"/>
          </p:cNvSpPr>
          <p:nvPr>
            <p:ph type="sldNum" sz="quarter" idx="12"/>
          </p:nvPr>
        </p:nvSpPr>
        <p:spPr/>
        <p:txBody>
          <a:bodyPr/>
          <a:lstStyle/>
          <a:p>
            <a:fld id="{3C84CFED-51CE-CF4B-94DB-C561B515C4B3}" type="slidenum">
              <a:rPr lang="ja-JP" altLang="en-US" smtClean="0"/>
              <a:pPr/>
              <a:t>23</a:t>
            </a:fld>
            <a:endParaRPr lang="ja-JP" altLang="en-US"/>
          </a:p>
        </p:txBody>
      </p:sp>
    </p:spTree>
    <p:extLst>
      <p:ext uri="{BB962C8B-B14F-4D97-AF65-F5344CB8AC3E}">
        <p14:creationId xmlns:p14="http://schemas.microsoft.com/office/powerpoint/2010/main" val="2345227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FDAEC-E2DE-4AF7-9901-58DC77886D6B}"/>
              </a:ext>
            </a:extLst>
          </p:cNvPr>
          <p:cNvSpPr>
            <a:spLocks noGrp="1"/>
          </p:cNvSpPr>
          <p:nvPr>
            <p:ph type="title"/>
          </p:nvPr>
        </p:nvSpPr>
        <p:spPr/>
        <p:txBody>
          <a:bodyPr>
            <a:normAutofit fontScale="90000"/>
          </a:bodyPr>
          <a:lstStyle/>
          <a:p>
            <a:r>
              <a:rPr lang="ja-JP" altLang="en-US" dirty="0"/>
              <a:t>システム概要</a:t>
            </a:r>
            <a:endParaRPr kumimoji="1" lang="ja-JP" altLang="en-US" dirty="0"/>
          </a:p>
        </p:txBody>
      </p:sp>
      <p:sp>
        <p:nvSpPr>
          <p:cNvPr id="3" name="スライド番号プレースホルダー 2">
            <a:extLst>
              <a:ext uri="{FF2B5EF4-FFF2-40B4-BE49-F238E27FC236}">
                <a16:creationId xmlns:a16="http://schemas.microsoft.com/office/drawing/2014/main" id="{6A8F5141-B6D2-4689-B067-241964F977E5}"/>
              </a:ext>
            </a:extLst>
          </p:cNvPr>
          <p:cNvSpPr>
            <a:spLocks noGrp="1"/>
          </p:cNvSpPr>
          <p:nvPr>
            <p:ph type="sldNum" sz="quarter" idx="10"/>
          </p:nvPr>
        </p:nvSpPr>
        <p:spPr/>
        <p:txBody>
          <a:bodyPr/>
          <a:lstStyle/>
          <a:p>
            <a:fld id="{3C84CFED-51CE-CF4B-94DB-C561B515C4B3}" type="slidenum">
              <a:rPr kumimoji="1" lang="ja-JP" altLang="en-US" smtClean="0"/>
              <a:t>24</a:t>
            </a:fld>
            <a:endParaRPr kumimoji="1" lang="ja-JP" altLang="en-US"/>
          </a:p>
        </p:txBody>
      </p:sp>
      <p:sp>
        <p:nvSpPr>
          <p:cNvPr id="69" name="テキスト ボックス 68">
            <a:extLst>
              <a:ext uri="{FF2B5EF4-FFF2-40B4-BE49-F238E27FC236}">
                <a16:creationId xmlns:a16="http://schemas.microsoft.com/office/drawing/2014/main" id="{220366C4-F248-4F17-A581-6F71917A3AC8}"/>
              </a:ext>
            </a:extLst>
          </p:cNvPr>
          <p:cNvSpPr txBox="1"/>
          <p:nvPr/>
        </p:nvSpPr>
        <p:spPr>
          <a:xfrm>
            <a:off x="756003" y="444707"/>
            <a:ext cx="10678359" cy="32930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ja-JP" altLang="en-US" sz="2215" b="1"/>
              <a:t>最適シフト取得について</a:t>
            </a:r>
            <a:r>
              <a:rPr lang="ja-JP" altLang="en-US" sz="2215"/>
              <a:t>　</a:t>
            </a:r>
            <a:r>
              <a:rPr lang="en-US" altLang="ja-JP" sz="1477" dirty="0"/>
              <a:t>※</a:t>
            </a:r>
            <a:r>
              <a:rPr lang="ja-JP" altLang="en-US" sz="1477"/>
              <a:t>アルゴリズムは今後改良の可能性もあり</a:t>
            </a:r>
            <a:endParaRPr lang="en-US" altLang="ja-JP" sz="1477" dirty="0"/>
          </a:p>
          <a:p>
            <a:endParaRPr lang="en-US" altLang="ja-JP" sz="862" dirty="0"/>
          </a:p>
          <a:p>
            <a:r>
              <a:rPr lang="ja-JP" altLang="en-US" sz="1723"/>
              <a:t>・現在地近辺の注文を取得し、その中で最適なシフトを組むように組み合わせ問題を解く</a:t>
            </a:r>
            <a:endParaRPr lang="en-US" altLang="ja-JP" sz="1723" dirty="0"/>
          </a:p>
          <a:p>
            <a:endParaRPr lang="en-US" altLang="ja-JP" sz="1108" dirty="0"/>
          </a:p>
          <a:p>
            <a:r>
              <a:rPr lang="ja-JP" altLang="en-US" sz="1723"/>
              <a:t>・現在地</a:t>
            </a:r>
            <a:r>
              <a:rPr lang="en-US" altLang="ja-JP" sz="1723" dirty="0"/>
              <a:t> </a:t>
            </a:r>
            <a:r>
              <a:rPr lang="ja-JP" altLang="en-US" sz="1723"/>
              <a:t>→</a:t>
            </a:r>
            <a:r>
              <a:rPr lang="en-US" altLang="ja-JP" sz="1723" dirty="0"/>
              <a:t> </a:t>
            </a:r>
            <a:r>
              <a:rPr lang="ja-JP" altLang="en-US" sz="1723"/>
              <a:t>注文の</a:t>
            </a:r>
            <a:r>
              <a:rPr lang="ja-JP" altLang="en-US" sz="1723" b="1"/>
              <a:t>「店舗・配達先地点」のペア</a:t>
            </a:r>
            <a:r>
              <a:rPr lang="ja-JP" altLang="en-US" sz="1723"/>
              <a:t>複数地点</a:t>
            </a:r>
            <a:r>
              <a:rPr lang="en-US" altLang="ja-JP" sz="1723" dirty="0"/>
              <a:t> </a:t>
            </a:r>
            <a:r>
              <a:rPr lang="ja-JP" altLang="en-US" sz="1723"/>
              <a:t>→</a:t>
            </a:r>
            <a:r>
              <a:rPr lang="en-US" altLang="ja-JP" sz="1723" dirty="0"/>
              <a:t> </a:t>
            </a:r>
            <a:r>
              <a:rPr lang="ja-JP" altLang="en-US" sz="1723"/>
              <a:t>現在地</a:t>
            </a:r>
            <a:r>
              <a:rPr lang="en-US" altLang="ja-JP" sz="1723" dirty="0"/>
              <a:t> </a:t>
            </a:r>
            <a:r>
              <a:rPr lang="ja-JP" altLang="en-US" sz="1723"/>
              <a:t>を</a:t>
            </a:r>
            <a:r>
              <a:rPr lang="en-US" altLang="ja-JP" sz="1723" dirty="0"/>
              <a:t>NAVITIME API</a:t>
            </a:r>
            <a:r>
              <a:rPr lang="ja-JP" altLang="en-US" sz="1723"/>
              <a:t>で経路探索</a:t>
            </a:r>
            <a:endParaRPr lang="en-US" altLang="ja-JP" sz="1723" dirty="0"/>
          </a:p>
          <a:p>
            <a:r>
              <a:rPr lang="ja-JP" altLang="en-US" sz="1723"/>
              <a:t>・</a:t>
            </a:r>
            <a:r>
              <a:rPr lang="ja-JP" altLang="en-US" sz="1723" b="1">
                <a:solidFill>
                  <a:srgbClr val="FF0000"/>
                </a:solidFill>
              </a:rPr>
              <a:t>ただし、各ペアは必ず「店舗</a:t>
            </a:r>
            <a:r>
              <a:rPr lang="en-US" altLang="ja-JP" sz="1723" b="1" dirty="0">
                <a:solidFill>
                  <a:srgbClr val="FF0000"/>
                </a:solidFill>
              </a:rPr>
              <a:t> </a:t>
            </a:r>
            <a:r>
              <a:rPr lang="ja-JP" altLang="en-US" sz="1723" b="1">
                <a:solidFill>
                  <a:srgbClr val="FF0000"/>
                </a:solidFill>
              </a:rPr>
              <a:t>→</a:t>
            </a:r>
            <a:r>
              <a:rPr lang="en-US" altLang="ja-JP" sz="1723" b="1" dirty="0">
                <a:solidFill>
                  <a:srgbClr val="FF0000"/>
                </a:solidFill>
              </a:rPr>
              <a:t> </a:t>
            </a:r>
            <a:r>
              <a:rPr lang="ja-JP" altLang="en-US" sz="1723" b="1">
                <a:solidFill>
                  <a:srgbClr val="FF0000"/>
                </a:solidFill>
              </a:rPr>
              <a:t>＊</a:t>
            </a:r>
            <a:r>
              <a:rPr lang="en-US" altLang="ja-JP" sz="1723" b="1" dirty="0">
                <a:solidFill>
                  <a:srgbClr val="FF0000"/>
                </a:solidFill>
              </a:rPr>
              <a:t> </a:t>
            </a:r>
            <a:r>
              <a:rPr lang="ja-JP" altLang="en-US" sz="1723" b="1">
                <a:solidFill>
                  <a:srgbClr val="FF0000"/>
                </a:solidFill>
              </a:rPr>
              <a:t>→</a:t>
            </a:r>
            <a:r>
              <a:rPr lang="en-US" altLang="ja-JP" sz="1723" b="1" dirty="0">
                <a:solidFill>
                  <a:srgbClr val="FF0000"/>
                </a:solidFill>
              </a:rPr>
              <a:t> </a:t>
            </a:r>
            <a:r>
              <a:rPr lang="ja-JP" altLang="en-US" sz="1723" b="1">
                <a:solidFill>
                  <a:srgbClr val="FF0000"/>
                </a:solidFill>
              </a:rPr>
              <a:t>配達先」（＊は任意の経由地点）の順でなければ</a:t>
            </a:r>
            <a:br>
              <a:rPr lang="en-US" altLang="ja-JP" sz="1723" b="1" dirty="0">
                <a:solidFill>
                  <a:srgbClr val="FF0000"/>
                </a:solidFill>
              </a:rPr>
            </a:br>
            <a:r>
              <a:rPr lang="ja-JP" altLang="en-US" sz="1723" b="1">
                <a:solidFill>
                  <a:srgbClr val="FF0000"/>
                </a:solidFill>
              </a:rPr>
              <a:t>　ならないという制約条件も含んだ最適経路探索問題となる</a:t>
            </a:r>
            <a:endParaRPr lang="en-US" altLang="ja-JP" sz="1723" b="1" dirty="0">
              <a:solidFill>
                <a:srgbClr val="FF0000"/>
              </a:solidFill>
            </a:endParaRPr>
          </a:p>
          <a:p>
            <a:r>
              <a:rPr lang="ja-JP" altLang="en-US" sz="1723" b="1">
                <a:solidFill>
                  <a:srgbClr val="FF0000"/>
                </a:solidFill>
              </a:rPr>
              <a:t>　</a:t>
            </a:r>
            <a:r>
              <a:rPr lang="ja-JP" altLang="en-US" sz="1723">
                <a:solidFill>
                  <a:schemeClr val="tx1"/>
                </a:solidFill>
              </a:rPr>
              <a:t>例：「現在地</a:t>
            </a:r>
            <a:r>
              <a:rPr lang="en-US" altLang="ja-JP" sz="1723" dirty="0">
                <a:solidFill>
                  <a:schemeClr val="tx1"/>
                </a:solidFill>
              </a:rPr>
              <a:t> </a:t>
            </a:r>
            <a:r>
              <a:rPr lang="ja-JP" altLang="en-US" sz="1723">
                <a:solidFill>
                  <a:schemeClr val="tx1"/>
                </a:solidFill>
              </a:rPr>
              <a:t>→</a:t>
            </a:r>
            <a:r>
              <a:rPr lang="en-US" altLang="ja-JP" sz="1723" dirty="0">
                <a:solidFill>
                  <a:schemeClr val="tx1"/>
                </a:solidFill>
              </a:rPr>
              <a:t> </a:t>
            </a:r>
            <a:r>
              <a:rPr lang="ja-JP" altLang="en-US" sz="1723">
                <a:solidFill>
                  <a:schemeClr val="tx1"/>
                </a:solidFill>
              </a:rPr>
              <a:t>店舗</a:t>
            </a:r>
            <a:r>
              <a:rPr lang="en-US" altLang="ja-JP" sz="1723" dirty="0">
                <a:solidFill>
                  <a:schemeClr val="tx1"/>
                </a:solidFill>
              </a:rPr>
              <a:t>1 </a:t>
            </a:r>
            <a:r>
              <a:rPr lang="ja-JP" altLang="en-US" sz="1723">
                <a:solidFill>
                  <a:schemeClr val="tx1"/>
                </a:solidFill>
              </a:rPr>
              <a:t>→</a:t>
            </a:r>
            <a:r>
              <a:rPr lang="en-US" altLang="ja-JP" sz="1723" dirty="0">
                <a:solidFill>
                  <a:schemeClr val="tx1"/>
                </a:solidFill>
              </a:rPr>
              <a:t> </a:t>
            </a:r>
            <a:r>
              <a:rPr lang="ja-JP" altLang="en-US" sz="1723">
                <a:solidFill>
                  <a:schemeClr val="tx1"/>
                </a:solidFill>
              </a:rPr>
              <a:t>店舗</a:t>
            </a:r>
            <a:r>
              <a:rPr lang="en-US" altLang="ja-JP" sz="1723" dirty="0">
                <a:solidFill>
                  <a:schemeClr val="tx1"/>
                </a:solidFill>
              </a:rPr>
              <a:t>2 </a:t>
            </a:r>
            <a:r>
              <a:rPr lang="ja-JP" altLang="en-US" sz="1723">
                <a:solidFill>
                  <a:schemeClr val="tx1"/>
                </a:solidFill>
              </a:rPr>
              <a:t>→</a:t>
            </a:r>
            <a:r>
              <a:rPr lang="en-US" altLang="ja-JP" sz="1723" dirty="0">
                <a:solidFill>
                  <a:schemeClr val="tx1"/>
                </a:solidFill>
              </a:rPr>
              <a:t> </a:t>
            </a:r>
            <a:r>
              <a:rPr lang="ja-JP" altLang="en-US" sz="1723">
                <a:solidFill>
                  <a:schemeClr val="tx1"/>
                </a:solidFill>
              </a:rPr>
              <a:t>配達先</a:t>
            </a:r>
            <a:r>
              <a:rPr lang="en-US" altLang="ja-JP" sz="1723" dirty="0">
                <a:solidFill>
                  <a:schemeClr val="tx1"/>
                </a:solidFill>
              </a:rPr>
              <a:t>2 </a:t>
            </a:r>
            <a:r>
              <a:rPr lang="ja-JP" altLang="en-US" sz="1723">
                <a:solidFill>
                  <a:schemeClr val="tx1"/>
                </a:solidFill>
              </a:rPr>
              <a:t>→</a:t>
            </a:r>
            <a:r>
              <a:rPr lang="en-US" altLang="ja-JP" sz="1723" dirty="0">
                <a:solidFill>
                  <a:schemeClr val="tx1"/>
                </a:solidFill>
              </a:rPr>
              <a:t> </a:t>
            </a:r>
            <a:r>
              <a:rPr lang="ja-JP" altLang="en-US" sz="1723">
                <a:solidFill>
                  <a:schemeClr val="tx1"/>
                </a:solidFill>
              </a:rPr>
              <a:t>店舗</a:t>
            </a:r>
            <a:r>
              <a:rPr lang="en-US" altLang="ja-JP" sz="1723" dirty="0">
                <a:solidFill>
                  <a:schemeClr val="tx1"/>
                </a:solidFill>
              </a:rPr>
              <a:t>3 </a:t>
            </a:r>
            <a:r>
              <a:rPr lang="ja-JP" altLang="en-US" sz="1723">
                <a:solidFill>
                  <a:schemeClr val="tx1"/>
                </a:solidFill>
              </a:rPr>
              <a:t>→</a:t>
            </a:r>
            <a:r>
              <a:rPr lang="en-US" altLang="ja-JP" sz="1723" dirty="0">
                <a:solidFill>
                  <a:schemeClr val="tx1"/>
                </a:solidFill>
              </a:rPr>
              <a:t> </a:t>
            </a:r>
            <a:r>
              <a:rPr lang="ja-JP" altLang="en-US" sz="1723">
                <a:solidFill>
                  <a:schemeClr val="tx1"/>
                </a:solidFill>
              </a:rPr>
              <a:t>配達先</a:t>
            </a:r>
            <a:r>
              <a:rPr lang="en-US" altLang="ja-JP" sz="1723" dirty="0">
                <a:solidFill>
                  <a:schemeClr val="tx1"/>
                </a:solidFill>
              </a:rPr>
              <a:t>1 </a:t>
            </a:r>
            <a:r>
              <a:rPr lang="ja-JP" altLang="en-US" sz="1723">
                <a:solidFill>
                  <a:schemeClr val="tx1"/>
                </a:solidFill>
              </a:rPr>
              <a:t>→</a:t>
            </a:r>
            <a:r>
              <a:rPr lang="en-US" altLang="ja-JP" sz="1723" dirty="0">
                <a:solidFill>
                  <a:schemeClr val="tx1"/>
                </a:solidFill>
              </a:rPr>
              <a:t> </a:t>
            </a:r>
            <a:r>
              <a:rPr lang="ja-JP" altLang="en-US" sz="1723">
                <a:solidFill>
                  <a:schemeClr val="tx1"/>
                </a:solidFill>
              </a:rPr>
              <a:t>配達先</a:t>
            </a:r>
            <a:r>
              <a:rPr lang="en-US" altLang="ja-JP" sz="1723" dirty="0">
                <a:solidFill>
                  <a:schemeClr val="tx1"/>
                </a:solidFill>
              </a:rPr>
              <a:t>3</a:t>
            </a:r>
            <a:r>
              <a:rPr lang="ja-JP" altLang="en-US" sz="1723">
                <a:solidFill>
                  <a:schemeClr val="tx1"/>
                </a:solidFill>
              </a:rPr>
              <a:t>」</a:t>
            </a:r>
            <a:endParaRPr lang="en-US" altLang="ja-JP" sz="1723" dirty="0">
              <a:solidFill>
                <a:schemeClr val="tx1"/>
              </a:solidFill>
            </a:endParaRPr>
          </a:p>
          <a:p>
            <a:endParaRPr lang="en-US" altLang="ja-JP" sz="1108" b="1" dirty="0">
              <a:solidFill>
                <a:srgbClr val="FF0000"/>
              </a:solidFill>
            </a:endParaRPr>
          </a:p>
          <a:p>
            <a:r>
              <a:rPr lang="ja-JP" altLang="en-US" sz="1723"/>
              <a:t>・経路探索</a:t>
            </a:r>
            <a:r>
              <a:rPr lang="en-US" altLang="ja-JP" sz="1723" dirty="0"/>
              <a:t>API</a:t>
            </a:r>
            <a:r>
              <a:rPr lang="ja-JP" altLang="en-US" sz="1723"/>
              <a:t>単体では、経由地に上記のような複雑な順序制約がある場合の最適経路を</a:t>
            </a:r>
            <a:br>
              <a:rPr lang="en-US" altLang="ja-JP" sz="1723" dirty="0"/>
            </a:br>
            <a:r>
              <a:rPr lang="ja-JP" altLang="en-US" sz="1723"/>
              <a:t>　取得するには、複雑かつ非現実的な数の</a:t>
            </a:r>
            <a:r>
              <a:rPr lang="en-US" altLang="ja-JP" sz="1723" dirty="0"/>
              <a:t>API</a:t>
            </a:r>
            <a:r>
              <a:rPr lang="ja-JP" altLang="en-US" sz="1723"/>
              <a:t>リクエストが必要となる</a:t>
            </a:r>
            <a:br>
              <a:rPr lang="en-US" altLang="ja-JP" sz="1723" dirty="0"/>
            </a:br>
            <a:r>
              <a:rPr lang="ja-JP" altLang="en-US" sz="1723"/>
              <a:t>　→</a:t>
            </a:r>
            <a:r>
              <a:rPr lang="en-US" altLang="ja-JP" sz="1723" dirty="0"/>
              <a:t> </a:t>
            </a:r>
            <a:r>
              <a:rPr lang="ja-JP" altLang="en-US" sz="1723" b="1">
                <a:solidFill>
                  <a:srgbClr val="FF0000"/>
                </a:solidFill>
              </a:rPr>
              <a:t>必ず「店舗→配達先」の順が保証されるケースに限定した探索を行う</a:t>
            </a:r>
            <a:br>
              <a:rPr lang="en-US" altLang="ja-JP" sz="1723" b="1" dirty="0">
                <a:solidFill>
                  <a:srgbClr val="FF0000"/>
                </a:solidFill>
              </a:rPr>
            </a:br>
            <a:r>
              <a:rPr lang="ja-JP" altLang="en-US" sz="1723" b="1">
                <a:solidFill>
                  <a:srgbClr val="FF0000"/>
                </a:solidFill>
              </a:rPr>
              <a:t>　（問題を部分空間に切り分ける）</a:t>
            </a:r>
            <a:endParaRPr lang="en-US" altLang="ja-JP" sz="1723" b="1" dirty="0">
              <a:solidFill>
                <a:srgbClr val="FF0000"/>
              </a:solidFill>
            </a:endParaRPr>
          </a:p>
        </p:txBody>
      </p:sp>
      <p:sp>
        <p:nvSpPr>
          <p:cNvPr id="9" name="テキスト ボックス 8">
            <a:extLst>
              <a:ext uri="{FF2B5EF4-FFF2-40B4-BE49-F238E27FC236}">
                <a16:creationId xmlns:a16="http://schemas.microsoft.com/office/drawing/2014/main" id="{2CAC775C-1016-6E4C-87E6-0E691F1CCE23}"/>
              </a:ext>
            </a:extLst>
          </p:cNvPr>
          <p:cNvSpPr txBox="1"/>
          <p:nvPr/>
        </p:nvSpPr>
        <p:spPr>
          <a:xfrm>
            <a:off x="3808116" y="4697965"/>
            <a:ext cx="7668527" cy="660502"/>
          </a:xfrm>
          <a:prstGeom prst="rect">
            <a:avLst/>
          </a:prstGeom>
          <a:noFill/>
        </p:spPr>
        <p:txBody>
          <a:bodyPr wrap="square" rtlCol="0">
            <a:spAutoFit/>
          </a:bodyPr>
          <a:lstStyle/>
          <a:p>
            <a:pPr algn="l"/>
            <a:r>
              <a:rPr kumimoji="1" lang="en-US" altLang="ja-JP" sz="1969" dirty="0"/>
              <a:t>1. ”</a:t>
            </a:r>
            <a:r>
              <a:rPr kumimoji="1" lang="ja-JP" altLang="en-US" sz="1969"/>
              <a:t>同一店舗注文のオーダーのみ</a:t>
            </a:r>
            <a:r>
              <a:rPr kumimoji="1" lang="en-US" altLang="ja-JP" sz="1969" dirty="0"/>
              <a:t>”</a:t>
            </a:r>
            <a:r>
              <a:rPr kumimoji="1" lang="ja-JP" altLang="en-US" sz="1969"/>
              <a:t>でリクエスト</a:t>
            </a:r>
            <a:endParaRPr kumimoji="1" lang="en-US" altLang="ja-JP" sz="1969" dirty="0"/>
          </a:p>
          <a:p>
            <a:pPr lvl="1"/>
            <a:r>
              <a:rPr kumimoji="1" lang="ja-JP" altLang="en-US" sz="1723"/>
              <a:t>・</a:t>
            </a:r>
            <a:r>
              <a:rPr kumimoji="1" lang="en-US" altLang="ja-JP" sz="1723" dirty="0"/>
              <a:t> </a:t>
            </a:r>
            <a:r>
              <a:rPr kumimoji="1" lang="ja-JP" altLang="en-US" sz="1723"/>
              <a:t>現在地</a:t>
            </a:r>
            <a:r>
              <a:rPr kumimoji="1" lang="en-US" altLang="ja-JP" sz="1723" dirty="0"/>
              <a:t> </a:t>
            </a:r>
            <a:r>
              <a:rPr kumimoji="1" lang="ja-JP" altLang="en-US" sz="1723"/>
              <a:t>→</a:t>
            </a:r>
            <a:r>
              <a:rPr kumimoji="1" lang="en-US" altLang="ja-JP" sz="1723" dirty="0"/>
              <a:t> </a:t>
            </a:r>
            <a:r>
              <a:rPr kumimoji="1" lang="ja-JP" altLang="en-US" sz="1723"/>
              <a:t>店舗</a:t>
            </a:r>
            <a:r>
              <a:rPr kumimoji="1" lang="en-US" altLang="ja-JP" sz="1723" dirty="0"/>
              <a:t> </a:t>
            </a:r>
            <a:r>
              <a:rPr kumimoji="1" lang="ja-JP" altLang="en-US" sz="1723"/>
              <a:t>→</a:t>
            </a:r>
            <a:r>
              <a:rPr kumimoji="1" lang="en-US" altLang="ja-JP" sz="1723" dirty="0"/>
              <a:t> </a:t>
            </a:r>
            <a:r>
              <a:rPr kumimoji="1" lang="ja-JP" altLang="en-US" sz="1723"/>
              <a:t>配達先</a:t>
            </a:r>
            <a:r>
              <a:rPr kumimoji="1" lang="en-US" altLang="ja-JP" sz="1723" dirty="0"/>
              <a:t>N</a:t>
            </a:r>
            <a:r>
              <a:rPr kumimoji="1" lang="ja-JP" altLang="en-US" sz="1723"/>
              <a:t>地点</a:t>
            </a:r>
            <a:r>
              <a:rPr kumimoji="1" lang="en-US" altLang="ja-JP" sz="1723" dirty="0"/>
              <a:t> </a:t>
            </a:r>
            <a:r>
              <a:rPr kumimoji="1" lang="ja-JP" altLang="en-US" sz="1723"/>
              <a:t>（ここを探索）</a:t>
            </a:r>
            <a:endParaRPr kumimoji="1" lang="en-US" altLang="ja-JP" sz="1723" dirty="0"/>
          </a:p>
        </p:txBody>
      </p:sp>
      <p:sp>
        <p:nvSpPr>
          <p:cNvPr id="11" name="テキスト ボックス 10">
            <a:extLst>
              <a:ext uri="{FF2B5EF4-FFF2-40B4-BE49-F238E27FC236}">
                <a16:creationId xmlns:a16="http://schemas.microsoft.com/office/drawing/2014/main" id="{8A5B2316-B8BC-214C-A0DF-435DE4501DA3}"/>
              </a:ext>
            </a:extLst>
          </p:cNvPr>
          <p:cNvSpPr txBox="1"/>
          <p:nvPr/>
        </p:nvSpPr>
        <p:spPr>
          <a:xfrm>
            <a:off x="3808115" y="5537647"/>
            <a:ext cx="7668528" cy="660502"/>
          </a:xfrm>
          <a:prstGeom prst="rect">
            <a:avLst/>
          </a:prstGeom>
          <a:noFill/>
        </p:spPr>
        <p:txBody>
          <a:bodyPr wrap="square" rtlCol="0">
            <a:spAutoFit/>
          </a:bodyPr>
          <a:lstStyle/>
          <a:p>
            <a:pPr algn="l"/>
            <a:r>
              <a:rPr kumimoji="1" lang="en-US" altLang="ja-JP" sz="1969" dirty="0"/>
              <a:t>2. ”</a:t>
            </a:r>
            <a:r>
              <a:rPr kumimoji="1" lang="ja-JP" altLang="en-US" sz="1969"/>
              <a:t>店舗が近いオーダーでグループ化</a:t>
            </a:r>
            <a:r>
              <a:rPr kumimoji="1" lang="en-US" altLang="ja-JP" sz="1969" dirty="0"/>
              <a:t>”</a:t>
            </a:r>
            <a:r>
              <a:rPr kumimoji="1" lang="ja-JP" altLang="en-US" sz="1969"/>
              <a:t>してリクエスト</a:t>
            </a:r>
            <a:endParaRPr kumimoji="1" lang="en-US" altLang="ja-JP" sz="1969" dirty="0"/>
          </a:p>
          <a:p>
            <a:pPr lvl="1"/>
            <a:r>
              <a:rPr kumimoji="1" lang="ja-JP" altLang="en-US" sz="1723"/>
              <a:t>・</a:t>
            </a:r>
            <a:r>
              <a:rPr kumimoji="1" lang="en-US" altLang="ja-JP" sz="1723" dirty="0"/>
              <a:t> </a:t>
            </a:r>
            <a:r>
              <a:rPr kumimoji="1" lang="ja-JP" altLang="en-US" sz="1723"/>
              <a:t>現在地</a:t>
            </a:r>
            <a:r>
              <a:rPr kumimoji="1" lang="en-US" altLang="ja-JP" sz="1723" dirty="0"/>
              <a:t> </a:t>
            </a:r>
            <a:r>
              <a:rPr kumimoji="1" lang="ja-JP" altLang="en-US" sz="1723"/>
              <a:t>→</a:t>
            </a:r>
            <a:r>
              <a:rPr kumimoji="1" lang="en-US" altLang="ja-JP" sz="1723" dirty="0"/>
              <a:t> </a:t>
            </a:r>
            <a:r>
              <a:rPr kumimoji="1" lang="ja-JP" altLang="en-US" sz="1723"/>
              <a:t>店舗</a:t>
            </a:r>
            <a:r>
              <a:rPr kumimoji="1" lang="en-US" altLang="ja-JP" sz="1723" dirty="0"/>
              <a:t>N</a:t>
            </a:r>
            <a:r>
              <a:rPr kumimoji="1" lang="ja-JP" altLang="en-US" sz="1723"/>
              <a:t>地点（ここを探索）</a:t>
            </a:r>
            <a:r>
              <a:rPr kumimoji="1" lang="en-US" altLang="ja-JP" sz="1723" dirty="0"/>
              <a:t> </a:t>
            </a:r>
            <a:r>
              <a:rPr kumimoji="1" lang="ja-JP" altLang="en-US" sz="1723"/>
              <a:t>→</a:t>
            </a:r>
            <a:r>
              <a:rPr kumimoji="1" lang="en-US" altLang="ja-JP" sz="1723" dirty="0"/>
              <a:t> </a:t>
            </a:r>
            <a:r>
              <a:rPr kumimoji="1" lang="ja-JP" altLang="en-US" sz="1723"/>
              <a:t>配達先</a:t>
            </a:r>
            <a:r>
              <a:rPr kumimoji="1" lang="en-US" altLang="ja-JP" sz="1723" dirty="0"/>
              <a:t>N</a:t>
            </a:r>
            <a:r>
              <a:rPr kumimoji="1" lang="ja-JP" altLang="en-US" sz="1723"/>
              <a:t>地点</a:t>
            </a:r>
            <a:r>
              <a:rPr kumimoji="1" lang="en-US" altLang="ja-JP" sz="1723" dirty="0"/>
              <a:t> </a:t>
            </a:r>
            <a:r>
              <a:rPr kumimoji="1" lang="ja-JP" altLang="en-US" sz="1723"/>
              <a:t>（ここを探索）</a:t>
            </a:r>
            <a:endParaRPr kumimoji="1" lang="en-US" altLang="ja-JP" sz="1723" dirty="0"/>
          </a:p>
        </p:txBody>
      </p:sp>
      <p:sp>
        <p:nvSpPr>
          <p:cNvPr id="7" name="テキスト ボックス 6">
            <a:extLst>
              <a:ext uri="{FF2B5EF4-FFF2-40B4-BE49-F238E27FC236}">
                <a16:creationId xmlns:a16="http://schemas.microsoft.com/office/drawing/2014/main" id="{BEB609C7-ACA9-E845-9A84-E075659AFB9F}"/>
              </a:ext>
            </a:extLst>
          </p:cNvPr>
          <p:cNvSpPr txBox="1"/>
          <p:nvPr/>
        </p:nvSpPr>
        <p:spPr>
          <a:xfrm>
            <a:off x="929427" y="3941782"/>
            <a:ext cx="10173996" cy="622606"/>
          </a:xfrm>
          <a:prstGeom prst="rect">
            <a:avLst/>
          </a:prstGeom>
          <a:noFill/>
        </p:spPr>
        <p:txBody>
          <a:bodyPr wrap="square" rtlCol="0">
            <a:spAutoFit/>
          </a:bodyPr>
          <a:lstStyle/>
          <a:p>
            <a:pPr algn="l"/>
            <a:r>
              <a:rPr kumimoji="1" lang="ja-JP" altLang="en-US" sz="1723"/>
              <a:t>現実の場面を想定しても、効率の良い配達経路は以下の</a:t>
            </a:r>
            <a:r>
              <a:rPr kumimoji="1" lang="en-US" altLang="ja-JP" sz="1723" dirty="0"/>
              <a:t>3</a:t>
            </a:r>
            <a:r>
              <a:rPr kumimoji="1" lang="ja-JP" altLang="en-US" sz="1723"/>
              <a:t>パターンにおおよそ当てはまる</a:t>
            </a:r>
            <a:endParaRPr kumimoji="1" lang="en-US" altLang="ja-JP" sz="1723" dirty="0"/>
          </a:p>
          <a:p>
            <a:r>
              <a:rPr kumimoji="1" lang="ja-JP" altLang="en-US" sz="1723"/>
              <a:t>この事前知識を加えることで、膨大な数の組み合わせ問題を数回の経路探索リクエストで可能となる</a:t>
            </a:r>
            <a:endParaRPr kumimoji="1" lang="en-US" altLang="ja-JP" sz="1723" dirty="0"/>
          </a:p>
        </p:txBody>
      </p:sp>
      <p:sp>
        <p:nvSpPr>
          <p:cNvPr id="13" name="テキスト ボックス 12">
            <a:extLst>
              <a:ext uri="{FF2B5EF4-FFF2-40B4-BE49-F238E27FC236}">
                <a16:creationId xmlns:a16="http://schemas.microsoft.com/office/drawing/2014/main" id="{D0E4B606-45DD-684A-AD49-F1C734A3750D}"/>
              </a:ext>
            </a:extLst>
          </p:cNvPr>
          <p:cNvSpPr txBox="1"/>
          <p:nvPr/>
        </p:nvSpPr>
        <p:spPr>
          <a:xfrm>
            <a:off x="3808115" y="6384592"/>
            <a:ext cx="7668528" cy="660502"/>
          </a:xfrm>
          <a:prstGeom prst="rect">
            <a:avLst/>
          </a:prstGeom>
          <a:noFill/>
        </p:spPr>
        <p:txBody>
          <a:bodyPr wrap="square" rtlCol="0">
            <a:spAutoFit/>
          </a:bodyPr>
          <a:lstStyle/>
          <a:p>
            <a:pPr algn="l"/>
            <a:r>
              <a:rPr kumimoji="1" lang="en-US" altLang="ja-JP" sz="1969" dirty="0"/>
              <a:t>3. ”</a:t>
            </a:r>
            <a:r>
              <a:rPr kumimoji="1" lang="ja-JP" altLang="en-US" sz="1969"/>
              <a:t>配達先が近いオーダーでグループ化</a:t>
            </a:r>
            <a:r>
              <a:rPr kumimoji="1" lang="en-US" altLang="ja-JP" sz="1969" dirty="0"/>
              <a:t>”</a:t>
            </a:r>
            <a:r>
              <a:rPr kumimoji="1" lang="ja-JP" altLang="en-US" sz="1969"/>
              <a:t>してリクエスト</a:t>
            </a:r>
            <a:endParaRPr kumimoji="1" lang="en-US" altLang="ja-JP" sz="1969" dirty="0"/>
          </a:p>
          <a:p>
            <a:pPr lvl="1"/>
            <a:r>
              <a:rPr kumimoji="1" lang="ja-JP" altLang="en-US" sz="1723"/>
              <a:t>・</a:t>
            </a:r>
            <a:r>
              <a:rPr kumimoji="1" lang="en-US" altLang="ja-JP" sz="1723" dirty="0"/>
              <a:t> </a:t>
            </a:r>
            <a:r>
              <a:rPr kumimoji="1" lang="ja-JP" altLang="en-US" sz="1723"/>
              <a:t>現在地</a:t>
            </a:r>
            <a:r>
              <a:rPr kumimoji="1" lang="en-US" altLang="ja-JP" sz="1723" dirty="0"/>
              <a:t> </a:t>
            </a:r>
            <a:r>
              <a:rPr kumimoji="1" lang="ja-JP" altLang="en-US" sz="1723"/>
              <a:t>→</a:t>
            </a:r>
            <a:r>
              <a:rPr kumimoji="1" lang="en-US" altLang="ja-JP" sz="1723" dirty="0"/>
              <a:t> </a:t>
            </a:r>
            <a:r>
              <a:rPr kumimoji="1" lang="ja-JP" altLang="en-US" sz="1723"/>
              <a:t>店舗</a:t>
            </a:r>
            <a:r>
              <a:rPr kumimoji="1" lang="en-US" altLang="ja-JP" sz="1723" dirty="0"/>
              <a:t>N</a:t>
            </a:r>
            <a:r>
              <a:rPr kumimoji="1" lang="ja-JP" altLang="en-US" sz="1723"/>
              <a:t>地点（ここを探索）</a:t>
            </a:r>
            <a:r>
              <a:rPr kumimoji="1" lang="en-US" altLang="ja-JP" sz="1723" dirty="0"/>
              <a:t> </a:t>
            </a:r>
            <a:r>
              <a:rPr kumimoji="1" lang="ja-JP" altLang="en-US" sz="1723"/>
              <a:t>→</a:t>
            </a:r>
            <a:r>
              <a:rPr kumimoji="1" lang="en-US" altLang="ja-JP" sz="1723" dirty="0"/>
              <a:t> </a:t>
            </a:r>
            <a:r>
              <a:rPr kumimoji="1" lang="ja-JP" altLang="en-US" sz="1723"/>
              <a:t>配達先</a:t>
            </a:r>
            <a:r>
              <a:rPr kumimoji="1" lang="en-US" altLang="ja-JP" sz="1723" dirty="0"/>
              <a:t>N</a:t>
            </a:r>
            <a:r>
              <a:rPr kumimoji="1" lang="ja-JP" altLang="en-US" sz="1723"/>
              <a:t>地点</a:t>
            </a:r>
            <a:r>
              <a:rPr kumimoji="1" lang="en-US" altLang="ja-JP" sz="1723" dirty="0"/>
              <a:t> </a:t>
            </a:r>
            <a:r>
              <a:rPr kumimoji="1" lang="ja-JP" altLang="en-US" sz="1723"/>
              <a:t>（ここを探索）</a:t>
            </a:r>
            <a:endParaRPr kumimoji="1" lang="en-US" altLang="ja-JP" sz="1723" dirty="0"/>
          </a:p>
        </p:txBody>
      </p:sp>
      <p:cxnSp>
        <p:nvCxnSpPr>
          <p:cNvPr id="12" name="カギ線コネクタ 11">
            <a:extLst>
              <a:ext uri="{FF2B5EF4-FFF2-40B4-BE49-F238E27FC236}">
                <a16:creationId xmlns:a16="http://schemas.microsoft.com/office/drawing/2014/main" id="{061B995C-60C3-9F4C-B40D-153D16493038}"/>
              </a:ext>
            </a:extLst>
          </p:cNvPr>
          <p:cNvCxnSpPr>
            <a:cxnSpLocks/>
          </p:cNvCxnSpPr>
          <p:nvPr/>
        </p:nvCxnSpPr>
        <p:spPr>
          <a:xfrm rot="10800000">
            <a:off x="2683247" y="5830337"/>
            <a:ext cx="1008185" cy="823514"/>
          </a:xfrm>
          <a:prstGeom prst="bentConnector3">
            <a:avLst>
              <a:gd name="adj1" fmla="val 50000"/>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9" name="カギ線コネクタ 18">
            <a:extLst>
              <a:ext uri="{FF2B5EF4-FFF2-40B4-BE49-F238E27FC236}">
                <a16:creationId xmlns:a16="http://schemas.microsoft.com/office/drawing/2014/main" id="{5005057A-7DF3-BC4A-BB5A-774AB7FAB63A}"/>
              </a:ext>
            </a:extLst>
          </p:cNvPr>
          <p:cNvCxnSpPr>
            <a:cxnSpLocks/>
          </p:cNvCxnSpPr>
          <p:nvPr/>
        </p:nvCxnSpPr>
        <p:spPr>
          <a:xfrm rot="10800000" flipV="1">
            <a:off x="2683249" y="4979730"/>
            <a:ext cx="1008188" cy="850606"/>
          </a:xfrm>
          <a:prstGeom prst="bentConnector3">
            <a:avLst>
              <a:gd name="adj1" fmla="val 50000"/>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4" name="直線コネクタ 23">
            <a:extLst>
              <a:ext uri="{FF2B5EF4-FFF2-40B4-BE49-F238E27FC236}">
                <a16:creationId xmlns:a16="http://schemas.microsoft.com/office/drawing/2014/main" id="{58FA28A2-2F55-3C41-906A-B682CF9431DE}"/>
              </a:ext>
            </a:extLst>
          </p:cNvPr>
          <p:cNvCxnSpPr>
            <a:cxnSpLocks/>
          </p:cNvCxnSpPr>
          <p:nvPr/>
        </p:nvCxnSpPr>
        <p:spPr>
          <a:xfrm>
            <a:off x="3187339" y="5834970"/>
            <a:ext cx="504094"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8" name="テキスト ボックス 27">
            <a:extLst>
              <a:ext uri="{FF2B5EF4-FFF2-40B4-BE49-F238E27FC236}">
                <a16:creationId xmlns:a16="http://schemas.microsoft.com/office/drawing/2014/main" id="{6569D420-9E21-734A-864B-E802F524C87E}"/>
              </a:ext>
            </a:extLst>
          </p:cNvPr>
          <p:cNvSpPr txBox="1"/>
          <p:nvPr/>
        </p:nvSpPr>
        <p:spPr>
          <a:xfrm>
            <a:off x="806964" y="5484503"/>
            <a:ext cx="1765018" cy="62260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kumimoji="1" lang="ja-JP" altLang="en-US" sz="1723"/>
              <a:t>最大オーダー数のシフトを選択</a:t>
            </a:r>
          </a:p>
        </p:txBody>
      </p:sp>
    </p:spTree>
    <p:extLst>
      <p:ext uri="{BB962C8B-B14F-4D97-AF65-F5344CB8AC3E}">
        <p14:creationId xmlns:p14="http://schemas.microsoft.com/office/powerpoint/2010/main" val="291704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65F183-E16E-BC4E-9082-CDED3A42D94A}"/>
              </a:ext>
            </a:extLst>
          </p:cNvPr>
          <p:cNvSpPr>
            <a:spLocks noGrp="1"/>
          </p:cNvSpPr>
          <p:nvPr>
            <p:ph type="title"/>
          </p:nvPr>
        </p:nvSpPr>
        <p:spPr/>
        <p:txBody>
          <a:bodyPr>
            <a:normAutofit fontScale="90000"/>
          </a:bodyPr>
          <a:lstStyle/>
          <a:p>
            <a:r>
              <a:rPr kumimoji="1" lang="ja-JP" altLang="en-US"/>
              <a:t>動画テスト</a:t>
            </a:r>
          </a:p>
        </p:txBody>
      </p:sp>
      <p:sp>
        <p:nvSpPr>
          <p:cNvPr id="3" name="スライド番号プレースホルダー 2">
            <a:extLst>
              <a:ext uri="{FF2B5EF4-FFF2-40B4-BE49-F238E27FC236}">
                <a16:creationId xmlns:a16="http://schemas.microsoft.com/office/drawing/2014/main" id="{0F1D2460-19E4-7A46-81D5-447BFA5076F0}"/>
              </a:ext>
            </a:extLst>
          </p:cNvPr>
          <p:cNvSpPr>
            <a:spLocks noGrp="1"/>
          </p:cNvSpPr>
          <p:nvPr>
            <p:ph type="sldNum" sz="quarter" idx="10"/>
          </p:nvPr>
        </p:nvSpPr>
        <p:spPr/>
        <p:txBody>
          <a:bodyPr/>
          <a:lstStyle/>
          <a:p>
            <a:fld id="{3C84CFED-51CE-CF4B-94DB-C561B515C4B3}" type="slidenum">
              <a:rPr kumimoji="1" lang="ja-JP" altLang="en-US" smtClean="0"/>
              <a:t>25</a:t>
            </a:fld>
            <a:endParaRPr kumimoji="1" lang="ja-JP" altLang="en-US"/>
          </a:p>
        </p:txBody>
      </p:sp>
      <p:pic>
        <p:nvPicPr>
          <p:cNvPr id="5" name="オンライン メディア 4" descr="RPReplay_Final1575938251.MP4">
            <a:hlinkClick r:id="" action="ppaction://media"/>
            <a:extLst>
              <a:ext uri="{FF2B5EF4-FFF2-40B4-BE49-F238E27FC236}">
                <a16:creationId xmlns:a16="http://schemas.microsoft.com/office/drawing/2014/main" id="{2F5C0E27-FC40-4142-B19B-123B59561C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68888" y="1419225"/>
            <a:ext cx="2038350" cy="4411663"/>
          </a:xfrm>
        </p:spPr>
      </p:pic>
    </p:spTree>
    <p:extLst>
      <p:ext uri="{BB962C8B-B14F-4D97-AF65-F5344CB8AC3E}">
        <p14:creationId xmlns:p14="http://schemas.microsoft.com/office/powerpoint/2010/main" val="333486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486AA-FA5C-8B4C-B063-48BF7ACB021F}"/>
              </a:ext>
            </a:extLst>
          </p:cNvPr>
          <p:cNvSpPr>
            <a:spLocks noGrp="1"/>
          </p:cNvSpPr>
          <p:nvPr>
            <p:ph type="title"/>
          </p:nvPr>
        </p:nvSpPr>
        <p:spPr/>
        <p:txBody>
          <a:bodyPr>
            <a:normAutofit fontScale="90000"/>
          </a:bodyPr>
          <a:lstStyle/>
          <a:p>
            <a:r>
              <a:rPr lang="ja-JP" altLang="en-US"/>
              <a:t>ウーバーイーツの現状</a:t>
            </a:r>
            <a:endParaRPr kumimoji="1" lang="ja-JP" altLang="en-US"/>
          </a:p>
        </p:txBody>
      </p:sp>
      <p:sp>
        <p:nvSpPr>
          <p:cNvPr id="3" name="コンテンツ プレースホルダー 2">
            <a:extLst>
              <a:ext uri="{FF2B5EF4-FFF2-40B4-BE49-F238E27FC236}">
                <a16:creationId xmlns:a16="http://schemas.microsoft.com/office/drawing/2014/main" id="{B873F8DA-D7EF-E944-BF6B-9118CCE2C859}"/>
              </a:ext>
            </a:extLst>
          </p:cNvPr>
          <p:cNvSpPr>
            <a:spLocks noGrp="1"/>
          </p:cNvSpPr>
          <p:nvPr>
            <p:ph idx="1"/>
          </p:nvPr>
        </p:nvSpPr>
        <p:spPr>
          <a:xfrm>
            <a:off x="3865418" y="1163947"/>
            <a:ext cx="7816897" cy="5402034"/>
          </a:xfrm>
        </p:spPr>
        <p:txBody>
          <a:bodyPr>
            <a:normAutofit/>
          </a:bodyPr>
          <a:lstStyle/>
          <a:p>
            <a:r>
              <a:rPr lang="ja-JP" altLang="en-US" sz="2800"/>
              <a:t>仕事の流れ</a:t>
            </a:r>
            <a:br>
              <a:rPr lang="en-US" altLang="ja-JP" sz="2800" dirty="0"/>
            </a:br>
            <a:endParaRPr lang="en-US" altLang="ja-JP" sz="2800" dirty="0"/>
          </a:p>
          <a:p>
            <a:pPr marL="914400" lvl="1" indent="-457200">
              <a:buAutoNum type="arabicPeriod"/>
            </a:pPr>
            <a:r>
              <a:rPr lang="ja-JP" altLang="en-US" sz="2400"/>
              <a:t>働きたいときに</a:t>
            </a:r>
            <a:r>
              <a:rPr lang="en-US" altLang="ja-JP" sz="2400" dirty="0"/>
              <a:t> Uber </a:t>
            </a:r>
            <a:r>
              <a:rPr lang="ja-JP" altLang="en-US" sz="2400"/>
              <a:t>アプリを起動</a:t>
            </a:r>
            <a:endParaRPr lang="en-US" altLang="ja-JP" sz="2400" dirty="0"/>
          </a:p>
          <a:p>
            <a:pPr marL="457200" lvl="1" indent="0">
              <a:buNone/>
            </a:pPr>
            <a:endParaRPr lang="en-US" altLang="ja-JP" sz="2400" dirty="0"/>
          </a:p>
          <a:p>
            <a:pPr marL="914400" lvl="1" indent="-457200">
              <a:buAutoNum type="arabicPeriod" startAt="2"/>
            </a:pPr>
            <a:r>
              <a:rPr lang="ja-JP" altLang="en-US" sz="2400"/>
              <a:t>オーダーが入るまで待機</a:t>
            </a:r>
            <a:endParaRPr lang="en-US" altLang="ja-JP" sz="2400" dirty="0"/>
          </a:p>
          <a:p>
            <a:pPr lvl="2">
              <a:buFont typeface="Wingdings" pitchFamily="2" charset="2"/>
              <a:buChar char="ü"/>
            </a:pPr>
            <a:r>
              <a:rPr lang="ja-JP" altLang="en-US" sz="2000"/>
              <a:t>オーダーは</a:t>
            </a:r>
            <a:r>
              <a:rPr lang="en-US" altLang="ja-JP" sz="2000" dirty="0"/>
              <a:t>1</a:t>
            </a:r>
            <a:r>
              <a:rPr lang="ja-JP" altLang="en-US" sz="2000"/>
              <a:t>件ずつしか受け取れない</a:t>
            </a:r>
            <a:r>
              <a:rPr lang="en-US" altLang="ja-JP" sz="2000" dirty="0"/>
              <a:t>(1</a:t>
            </a:r>
            <a:r>
              <a:rPr lang="ja-JP" altLang="en-US" sz="2000"/>
              <a:t>件</a:t>
            </a:r>
            <a:r>
              <a:rPr lang="en-US" altLang="ja-JP" sz="2000" dirty="0"/>
              <a:t>500</a:t>
            </a:r>
            <a:r>
              <a:rPr lang="ja-JP" altLang="en-US" sz="2000"/>
              <a:t>円程度</a:t>
            </a:r>
            <a:r>
              <a:rPr lang="en-US" altLang="ja-JP" sz="2000" dirty="0"/>
              <a:t>)</a:t>
            </a:r>
          </a:p>
          <a:p>
            <a:pPr marL="457200" lvl="1" indent="0">
              <a:buNone/>
            </a:pPr>
            <a:endParaRPr lang="en-US" altLang="ja-JP" sz="2400" dirty="0"/>
          </a:p>
          <a:p>
            <a:pPr marL="457200" lvl="1" indent="0">
              <a:buNone/>
            </a:pPr>
            <a:r>
              <a:rPr lang="en-US" altLang="ja-JP" sz="2400" dirty="0"/>
              <a:t>3.  </a:t>
            </a:r>
            <a:r>
              <a:rPr lang="ja-JP" altLang="en-US" sz="2400"/>
              <a:t>オーダーが入ってから，配達開始</a:t>
            </a:r>
            <a:endParaRPr lang="en-US" altLang="ja-JP" sz="2400" dirty="0"/>
          </a:p>
          <a:p>
            <a:pPr lvl="2">
              <a:buFont typeface="Wingdings" pitchFamily="2" charset="2"/>
              <a:buChar char="ü"/>
            </a:pPr>
            <a:r>
              <a:rPr lang="ja-JP" altLang="en-US" sz="2000"/>
              <a:t>このタイミングから給料が発生</a:t>
            </a:r>
            <a:endParaRPr lang="en-US" altLang="ja-JP" sz="2000" dirty="0"/>
          </a:p>
          <a:p>
            <a:pPr marL="914400" lvl="1" indent="-457200">
              <a:buFont typeface="+mj-lt"/>
              <a:buAutoNum type="arabicPeriod"/>
            </a:pPr>
            <a:endParaRPr lang="en-US" altLang="ja-JP" sz="2400" dirty="0"/>
          </a:p>
          <a:p>
            <a:pPr marL="914400" lvl="1" indent="-457200">
              <a:buFont typeface="+mj-lt"/>
              <a:buAutoNum type="arabicPeriod"/>
            </a:pPr>
            <a:endParaRPr lang="en-US" altLang="ja-JP" sz="2400" dirty="0"/>
          </a:p>
          <a:p>
            <a:pPr lvl="1">
              <a:buFont typeface="Wingdings" pitchFamily="2" charset="2"/>
              <a:buChar char="ü"/>
            </a:pPr>
            <a:endParaRPr lang="en-US" altLang="ja-JP" sz="2000" dirty="0"/>
          </a:p>
          <a:p>
            <a:endParaRPr lang="en-US" altLang="ja-JP" sz="2800" dirty="0"/>
          </a:p>
        </p:txBody>
      </p:sp>
      <p:sp>
        <p:nvSpPr>
          <p:cNvPr id="4" name="スライド番号プレースホルダー 3">
            <a:extLst>
              <a:ext uri="{FF2B5EF4-FFF2-40B4-BE49-F238E27FC236}">
                <a16:creationId xmlns:a16="http://schemas.microsoft.com/office/drawing/2014/main" id="{0A89FBF4-F707-EE46-98EB-0138BF6F6B07}"/>
              </a:ext>
            </a:extLst>
          </p:cNvPr>
          <p:cNvSpPr>
            <a:spLocks noGrp="1"/>
          </p:cNvSpPr>
          <p:nvPr>
            <p:ph type="sldNum" sz="quarter" idx="12"/>
          </p:nvPr>
        </p:nvSpPr>
        <p:spPr/>
        <p:txBody>
          <a:bodyPr/>
          <a:lstStyle/>
          <a:p>
            <a:fld id="{3C84CFED-51CE-CF4B-94DB-C561B515C4B3}" type="slidenum">
              <a:rPr lang="ja-JP" altLang="en-US" smtClean="0"/>
              <a:pPr/>
              <a:t>26</a:t>
            </a:fld>
            <a:endParaRPr lang="ja-JP" altLang="en-US"/>
          </a:p>
        </p:txBody>
      </p:sp>
      <p:sp>
        <p:nvSpPr>
          <p:cNvPr id="14" name="下矢印 13">
            <a:extLst>
              <a:ext uri="{FF2B5EF4-FFF2-40B4-BE49-F238E27FC236}">
                <a16:creationId xmlns:a16="http://schemas.microsoft.com/office/drawing/2014/main" id="{566DBE5A-6276-6241-8340-D9C0A6978E79}"/>
              </a:ext>
            </a:extLst>
          </p:cNvPr>
          <p:cNvSpPr/>
          <p:nvPr/>
        </p:nvSpPr>
        <p:spPr>
          <a:xfrm>
            <a:off x="6483067" y="4714748"/>
            <a:ext cx="2577200" cy="369121"/>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sz="2215"/>
          </a:p>
        </p:txBody>
      </p:sp>
      <p:sp>
        <p:nvSpPr>
          <p:cNvPr id="15" name="角丸四角形 14">
            <a:extLst>
              <a:ext uri="{FF2B5EF4-FFF2-40B4-BE49-F238E27FC236}">
                <a16:creationId xmlns:a16="http://schemas.microsoft.com/office/drawing/2014/main" id="{E245EFB4-7129-634A-9E36-CDD8448811EF}"/>
              </a:ext>
            </a:extLst>
          </p:cNvPr>
          <p:cNvSpPr/>
          <p:nvPr/>
        </p:nvSpPr>
        <p:spPr>
          <a:xfrm>
            <a:off x="3999767" y="5286480"/>
            <a:ext cx="7816896" cy="100849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Arial" panose="020B0604020202020204" pitchFamily="34" charset="0"/>
              <a:buChar char="•"/>
            </a:pPr>
            <a:r>
              <a:rPr kumimoji="1" lang="ja-JP" altLang="en-US" sz="2000" b="1"/>
              <a:t>オーダーは</a:t>
            </a:r>
            <a:r>
              <a:rPr kumimoji="1" lang="en-US" altLang="ja-JP" sz="2000" b="1" dirty="0"/>
              <a:t>1</a:t>
            </a:r>
            <a:r>
              <a:rPr kumimoji="1" lang="ja-JP" altLang="en-US" sz="2000" b="1"/>
              <a:t>件ずつしか受け取ることができない</a:t>
            </a:r>
            <a:endParaRPr kumimoji="1" lang="en-US" altLang="ja-JP" sz="2000" b="1" dirty="0"/>
          </a:p>
          <a:p>
            <a:pPr marL="342900" indent="-342900">
              <a:buFont typeface="Arial" panose="020B0604020202020204" pitchFamily="34" charset="0"/>
              <a:buChar char="•"/>
            </a:pPr>
            <a:r>
              <a:rPr kumimoji="1" lang="ja-JP" altLang="en-US" sz="2000" b="1"/>
              <a:t>待機していてもオーダが入るとは限らないため収入が不安定</a:t>
            </a:r>
          </a:p>
        </p:txBody>
      </p:sp>
      <p:pic>
        <p:nvPicPr>
          <p:cNvPr id="19" name="図 18">
            <a:extLst>
              <a:ext uri="{FF2B5EF4-FFF2-40B4-BE49-F238E27FC236}">
                <a16:creationId xmlns:a16="http://schemas.microsoft.com/office/drawing/2014/main" id="{976C8BF2-7BE5-D543-9A9B-9367FF9455D5}"/>
              </a:ext>
            </a:extLst>
          </p:cNvPr>
          <p:cNvPicPr>
            <a:picLocks noChangeAspect="1"/>
          </p:cNvPicPr>
          <p:nvPr/>
        </p:nvPicPr>
        <p:blipFill>
          <a:blip r:embed="rId2"/>
          <a:stretch>
            <a:fillRect/>
          </a:stretch>
        </p:blipFill>
        <p:spPr>
          <a:xfrm>
            <a:off x="734821" y="1276350"/>
            <a:ext cx="2857500" cy="5080000"/>
          </a:xfrm>
          <a:prstGeom prst="rect">
            <a:avLst/>
          </a:prstGeom>
        </p:spPr>
      </p:pic>
    </p:spTree>
    <p:extLst>
      <p:ext uri="{BB962C8B-B14F-4D97-AF65-F5344CB8AC3E}">
        <p14:creationId xmlns:p14="http://schemas.microsoft.com/office/powerpoint/2010/main" val="373151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32FB6B-B6EF-475B-966B-BEC541517DE4}"/>
              </a:ext>
            </a:extLst>
          </p:cNvPr>
          <p:cNvSpPr>
            <a:spLocks noGrp="1"/>
          </p:cNvSpPr>
          <p:nvPr>
            <p:ph type="title"/>
          </p:nvPr>
        </p:nvSpPr>
        <p:spPr/>
        <p:txBody>
          <a:bodyPr>
            <a:normAutofit fontScale="90000"/>
          </a:bodyPr>
          <a:lstStyle/>
          <a:p>
            <a:r>
              <a:rPr kumimoji="1" lang="ja-JP" altLang="en-US"/>
              <a:t>背景（ウーバーイーツ）</a:t>
            </a:r>
            <a:endParaRPr kumimoji="1" lang="ja-JP" altLang="en-US" dirty="0"/>
          </a:p>
        </p:txBody>
      </p:sp>
      <p:sp>
        <p:nvSpPr>
          <p:cNvPr id="3" name="コンテンツ プレースホルダー 2">
            <a:extLst>
              <a:ext uri="{FF2B5EF4-FFF2-40B4-BE49-F238E27FC236}">
                <a16:creationId xmlns:a16="http://schemas.microsoft.com/office/drawing/2014/main" id="{475AAC3E-13A7-43FA-A5A3-5EEBC4D7F7A4}"/>
              </a:ext>
            </a:extLst>
          </p:cNvPr>
          <p:cNvSpPr>
            <a:spLocks noGrp="1"/>
          </p:cNvSpPr>
          <p:nvPr>
            <p:ph idx="1"/>
          </p:nvPr>
        </p:nvSpPr>
        <p:spPr/>
        <p:txBody>
          <a:bodyPr>
            <a:normAutofit/>
          </a:bodyPr>
          <a:lstStyle/>
          <a:p>
            <a:endParaRPr lang="en-US" altLang="ja-JP" sz="2954" dirty="0"/>
          </a:p>
          <a:p>
            <a:endParaRPr lang="en-US" altLang="ja-JP" sz="2954" dirty="0"/>
          </a:p>
          <a:p>
            <a:endParaRPr lang="en-US" altLang="ja-JP" sz="2954" dirty="0"/>
          </a:p>
          <a:p>
            <a:endParaRPr lang="en-US" altLang="ja-JP" sz="2954" dirty="0"/>
          </a:p>
          <a:p>
            <a:endParaRPr lang="en-US" altLang="ja-JP" sz="2954" dirty="0"/>
          </a:p>
          <a:p>
            <a:pPr marL="0" indent="0">
              <a:buNone/>
            </a:pPr>
            <a:endParaRPr lang="en-US" altLang="ja-JP" sz="2000" dirty="0"/>
          </a:p>
          <a:p>
            <a:r>
              <a:rPr lang="en-US" altLang="ja-JP" sz="2800" dirty="0"/>
              <a:t>Uber Eats </a:t>
            </a:r>
            <a:r>
              <a:rPr lang="ja-JP" altLang="en-US" sz="2800" dirty="0"/>
              <a:t>が配達代行サービスとして，人気を集めている</a:t>
            </a:r>
            <a:endParaRPr lang="en-US" altLang="ja-JP" sz="2800" dirty="0"/>
          </a:p>
          <a:p>
            <a:pPr lvl="1">
              <a:buFont typeface="Wingdings" panose="05000000000000000000" pitchFamily="2" charset="2"/>
              <a:buChar char="ü"/>
            </a:pPr>
            <a:r>
              <a:rPr lang="en-US" altLang="ja-JP" sz="2400" dirty="0"/>
              <a:t>Uber Eats </a:t>
            </a:r>
            <a:r>
              <a:rPr lang="ja-JP" altLang="en-US" sz="2400" dirty="0"/>
              <a:t>の配達員が，レストランのデリバリー</a:t>
            </a:r>
            <a:r>
              <a:rPr lang="ja-JP" altLang="en-US" sz="2400"/>
              <a:t>を代行</a:t>
            </a:r>
            <a:endParaRPr lang="en-US" altLang="ja-JP" sz="2400" dirty="0"/>
          </a:p>
        </p:txBody>
      </p:sp>
      <p:sp>
        <p:nvSpPr>
          <p:cNvPr id="4" name="スライド番号プレースホルダー 3">
            <a:extLst>
              <a:ext uri="{FF2B5EF4-FFF2-40B4-BE49-F238E27FC236}">
                <a16:creationId xmlns:a16="http://schemas.microsoft.com/office/drawing/2014/main" id="{1EE6A8EE-8E60-483C-883E-6B2E0DBF14FD}"/>
              </a:ext>
            </a:extLst>
          </p:cNvPr>
          <p:cNvSpPr>
            <a:spLocks noGrp="1"/>
          </p:cNvSpPr>
          <p:nvPr>
            <p:ph type="sldNum" sz="quarter" idx="12"/>
          </p:nvPr>
        </p:nvSpPr>
        <p:spPr/>
        <p:txBody>
          <a:bodyPr/>
          <a:lstStyle/>
          <a:p>
            <a:fld id="{3C84CFED-51CE-CF4B-94DB-C561B515C4B3}" type="slidenum">
              <a:rPr lang="ja-JP" altLang="en-US" smtClean="0"/>
              <a:pPr/>
              <a:t>3</a:t>
            </a:fld>
            <a:endParaRPr lang="ja-JP" altLang="en-US"/>
          </a:p>
        </p:txBody>
      </p:sp>
      <p:pic>
        <p:nvPicPr>
          <p:cNvPr id="1026" name="Picture 2" descr="「UberEats」の画像検索結果">
            <a:extLst>
              <a:ext uri="{FF2B5EF4-FFF2-40B4-BE49-F238E27FC236}">
                <a16:creationId xmlns:a16="http://schemas.microsoft.com/office/drawing/2014/main" id="{E728DA07-4209-4BD3-991F-04E02B764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044" y="965235"/>
            <a:ext cx="4384181" cy="2925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er Eats」の画像検索結果">
            <a:extLst>
              <a:ext uri="{FF2B5EF4-FFF2-40B4-BE49-F238E27FC236}">
                <a16:creationId xmlns:a16="http://schemas.microsoft.com/office/drawing/2014/main" id="{5F59119B-E75B-4AD7-833D-9C6C191F80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86" r="11516"/>
          <a:stretch/>
        </p:blipFill>
        <p:spPr bwMode="auto">
          <a:xfrm>
            <a:off x="6638777" y="859830"/>
            <a:ext cx="4278522" cy="313587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F554C2D-3910-1946-82F8-F75C1349D796}"/>
              </a:ext>
            </a:extLst>
          </p:cNvPr>
          <p:cNvSpPr txBox="1"/>
          <p:nvPr/>
        </p:nvSpPr>
        <p:spPr>
          <a:xfrm>
            <a:off x="2127909" y="5153917"/>
            <a:ext cx="7936181"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indent="-342900">
              <a:buFont typeface="Wingdings" pitchFamily="2" charset="2"/>
              <a:buChar char="u"/>
            </a:pPr>
            <a:r>
              <a:rPr lang="ja-JP" altLang="en-US" sz="2400"/>
              <a:t>サービスの利点</a:t>
            </a:r>
            <a:endParaRPr lang="en-US" altLang="ja-JP" sz="2400" dirty="0"/>
          </a:p>
          <a:p>
            <a:r>
              <a:rPr lang="ja-JP" altLang="en-US" sz="2000"/>
              <a:t>　・配達員は好きな時間に働くことが可能</a:t>
            </a:r>
            <a:endParaRPr lang="en-US" altLang="ja-JP" sz="2000" dirty="0"/>
          </a:p>
          <a:p>
            <a:r>
              <a:rPr lang="ja-JP" altLang="en-US" sz="2000"/>
              <a:t>　・ユーザーは多種多様なレストランの注文を受け取ることが可能</a:t>
            </a:r>
            <a:endParaRPr lang="en-US" altLang="ja-JP" sz="2000" dirty="0"/>
          </a:p>
          <a:p>
            <a:r>
              <a:rPr lang="ja-JP" altLang="en-US" sz="2000"/>
              <a:t>　・レストランは，デリバリーのコストを削減可能</a:t>
            </a:r>
            <a:endParaRPr lang="en-US" altLang="ja-JP" sz="2000" dirty="0"/>
          </a:p>
        </p:txBody>
      </p:sp>
    </p:spTree>
    <p:extLst>
      <p:ext uri="{BB962C8B-B14F-4D97-AF65-F5344CB8AC3E}">
        <p14:creationId xmlns:p14="http://schemas.microsoft.com/office/powerpoint/2010/main" val="2298517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01244-44B4-4364-86C7-DEB9907A2300}"/>
              </a:ext>
            </a:extLst>
          </p:cNvPr>
          <p:cNvSpPr>
            <a:spLocks noGrp="1"/>
          </p:cNvSpPr>
          <p:nvPr>
            <p:ph type="title"/>
          </p:nvPr>
        </p:nvSpPr>
        <p:spPr/>
        <p:txBody>
          <a:bodyPr>
            <a:normAutofit fontScale="90000"/>
          </a:bodyPr>
          <a:lstStyle/>
          <a:p>
            <a:r>
              <a:rPr lang="ja-JP" altLang="en-US"/>
              <a:t>背景</a:t>
            </a:r>
            <a:endParaRPr kumimoji="1" lang="ja-JP" altLang="en-US" dirty="0"/>
          </a:p>
        </p:txBody>
      </p:sp>
      <p:sp>
        <p:nvSpPr>
          <p:cNvPr id="3" name="コンテンツ プレースホルダー 2">
            <a:extLst>
              <a:ext uri="{FF2B5EF4-FFF2-40B4-BE49-F238E27FC236}">
                <a16:creationId xmlns:a16="http://schemas.microsoft.com/office/drawing/2014/main" id="{37159904-6B4A-4B47-940A-C49A3520D515}"/>
              </a:ext>
            </a:extLst>
          </p:cNvPr>
          <p:cNvSpPr>
            <a:spLocks noGrp="1"/>
          </p:cNvSpPr>
          <p:nvPr>
            <p:ph idx="1"/>
          </p:nvPr>
        </p:nvSpPr>
        <p:spPr>
          <a:xfrm>
            <a:off x="585676" y="770837"/>
            <a:ext cx="5510325" cy="6040272"/>
          </a:xfrm>
        </p:spPr>
        <p:txBody>
          <a:bodyPr>
            <a:normAutofit/>
          </a:bodyPr>
          <a:lstStyle/>
          <a:p>
            <a:endParaRPr lang="en-US" altLang="ja-JP" sz="2954" dirty="0"/>
          </a:p>
          <a:p>
            <a:endParaRPr lang="en-US" altLang="ja-JP" sz="2954" dirty="0"/>
          </a:p>
          <a:p>
            <a:endParaRPr lang="en-US" altLang="ja-JP" sz="2954" dirty="0"/>
          </a:p>
          <a:p>
            <a:endParaRPr lang="en-US" altLang="ja-JP" sz="2954" dirty="0"/>
          </a:p>
          <a:p>
            <a:endParaRPr lang="en-US" altLang="ja-JP" sz="2954" dirty="0"/>
          </a:p>
          <a:p>
            <a:endParaRPr lang="en-US" altLang="ja-JP" sz="2954" dirty="0"/>
          </a:p>
          <a:p>
            <a:r>
              <a:rPr lang="en-US" altLang="ja-JP" sz="2400" dirty="0"/>
              <a:t>2 </a:t>
            </a:r>
            <a:r>
              <a:rPr lang="ja-JP" altLang="en-US" sz="2400" dirty="0"/>
              <a:t>年間で利用者</a:t>
            </a:r>
            <a:r>
              <a:rPr lang="ja-JP" altLang="en-US" sz="2400"/>
              <a:t>が約</a:t>
            </a:r>
            <a:r>
              <a:rPr lang="en-US" altLang="ja-JP" sz="2400" dirty="0"/>
              <a:t>9</a:t>
            </a:r>
            <a:r>
              <a:rPr lang="ja-JP" altLang="en-US" sz="2400"/>
              <a:t>倍</a:t>
            </a:r>
            <a:r>
              <a:rPr lang="ja-JP" altLang="en-US" sz="2400" dirty="0"/>
              <a:t>になり</a:t>
            </a:r>
            <a:br>
              <a:rPr lang="en-US" altLang="ja-JP" sz="2400" dirty="0"/>
            </a:br>
            <a:r>
              <a:rPr lang="ja-JP" altLang="en-US" sz="2400" dirty="0"/>
              <a:t>約</a:t>
            </a:r>
            <a:r>
              <a:rPr lang="en-US" altLang="ja-JP" sz="2400" dirty="0"/>
              <a:t> 80 </a:t>
            </a:r>
            <a:r>
              <a:rPr lang="ja-JP" altLang="en-US" sz="2400" dirty="0"/>
              <a:t>万人に拡大</a:t>
            </a:r>
            <a:br>
              <a:rPr lang="en-US" altLang="ja-JP" sz="2954" dirty="0"/>
            </a:br>
            <a:endParaRPr lang="en-US" altLang="ja-JP" sz="2954" dirty="0"/>
          </a:p>
        </p:txBody>
      </p:sp>
      <p:sp>
        <p:nvSpPr>
          <p:cNvPr id="4" name="スライド番号プレースホルダー 3">
            <a:extLst>
              <a:ext uri="{FF2B5EF4-FFF2-40B4-BE49-F238E27FC236}">
                <a16:creationId xmlns:a16="http://schemas.microsoft.com/office/drawing/2014/main" id="{A6A54597-980D-4C51-A14E-ED0C1B2D11B7}"/>
              </a:ext>
            </a:extLst>
          </p:cNvPr>
          <p:cNvSpPr>
            <a:spLocks noGrp="1"/>
          </p:cNvSpPr>
          <p:nvPr>
            <p:ph type="sldNum" sz="quarter" idx="12"/>
          </p:nvPr>
        </p:nvSpPr>
        <p:spPr/>
        <p:txBody>
          <a:bodyPr/>
          <a:lstStyle/>
          <a:p>
            <a:fld id="{3C84CFED-51CE-CF4B-94DB-C561B515C4B3}" type="slidenum">
              <a:rPr lang="ja-JP" altLang="en-US" smtClean="0"/>
              <a:pPr/>
              <a:t>4</a:t>
            </a:fld>
            <a:endParaRPr lang="ja-JP" altLang="en-US"/>
          </a:p>
        </p:txBody>
      </p:sp>
      <p:pic>
        <p:nvPicPr>
          <p:cNvPr id="5" name="図 4">
            <a:extLst>
              <a:ext uri="{FF2B5EF4-FFF2-40B4-BE49-F238E27FC236}">
                <a16:creationId xmlns:a16="http://schemas.microsoft.com/office/drawing/2014/main" id="{46960873-832B-413A-A90E-8A9F61A66433}"/>
              </a:ext>
            </a:extLst>
          </p:cNvPr>
          <p:cNvPicPr>
            <a:picLocks noChangeAspect="1"/>
          </p:cNvPicPr>
          <p:nvPr/>
        </p:nvPicPr>
        <p:blipFill>
          <a:blip r:embed="rId3"/>
          <a:stretch>
            <a:fillRect/>
          </a:stretch>
        </p:blipFill>
        <p:spPr>
          <a:xfrm>
            <a:off x="1069673" y="1092908"/>
            <a:ext cx="4243946" cy="2532222"/>
          </a:xfrm>
          <a:prstGeom prst="rect">
            <a:avLst/>
          </a:prstGeom>
        </p:spPr>
      </p:pic>
      <p:pic>
        <p:nvPicPr>
          <p:cNvPr id="7" name="図 6">
            <a:extLst>
              <a:ext uri="{FF2B5EF4-FFF2-40B4-BE49-F238E27FC236}">
                <a16:creationId xmlns:a16="http://schemas.microsoft.com/office/drawing/2014/main" id="{344A1BD1-592C-4BD4-A904-799A7391C2FB}"/>
              </a:ext>
            </a:extLst>
          </p:cNvPr>
          <p:cNvPicPr>
            <a:picLocks noChangeAspect="1"/>
          </p:cNvPicPr>
          <p:nvPr/>
        </p:nvPicPr>
        <p:blipFill>
          <a:blip r:embed="rId4"/>
          <a:stretch>
            <a:fillRect/>
          </a:stretch>
        </p:blipFill>
        <p:spPr>
          <a:xfrm>
            <a:off x="6667775" y="1055742"/>
            <a:ext cx="4577313" cy="2734262"/>
          </a:xfrm>
          <a:prstGeom prst="rect">
            <a:avLst/>
          </a:prstGeom>
        </p:spPr>
      </p:pic>
      <p:sp>
        <p:nvSpPr>
          <p:cNvPr id="9" name="角丸四角形 8">
            <a:extLst>
              <a:ext uri="{FF2B5EF4-FFF2-40B4-BE49-F238E27FC236}">
                <a16:creationId xmlns:a16="http://schemas.microsoft.com/office/drawing/2014/main" id="{22F07D91-9F81-4AA2-9ADE-F9E1A74D222D}"/>
              </a:ext>
            </a:extLst>
          </p:cNvPr>
          <p:cNvSpPr/>
          <p:nvPr/>
        </p:nvSpPr>
        <p:spPr>
          <a:xfrm>
            <a:off x="663290" y="5046493"/>
            <a:ext cx="5056711" cy="14980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kumimoji="1" lang="ja-JP" altLang="en-US" sz="2954" b="1" dirty="0">
                <a:solidFill>
                  <a:schemeClr val="bg1"/>
                </a:solidFill>
              </a:rPr>
              <a:t>課題</a:t>
            </a:r>
            <a:endParaRPr kumimoji="1" lang="en-US" altLang="ja-JP" sz="2954" b="1" dirty="0">
              <a:solidFill>
                <a:schemeClr val="bg1"/>
              </a:solidFill>
            </a:endParaRPr>
          </a:p>
          <a:p>
            <a:r>
              <a:rPr kumimoji="1" lang="ja-JP" altLang="en-US" sz="2215">
                <a:solidFill>
                  <a:schemeClr val="bg1"/>
                </a:solidFill>
              </a:rPr>
              <a:t>配達員</a:t>
            </a:r>
            <a:r>
              <a:rPr kumimoji="1" lang="ja-JP" altLang="en-US" sz="2215" dirty="0">
                <a:solidFill>
                  <a:schemeClr val="bg1"/>
                </a:solidFill>
              </a:rPr>
              <a:t>不足により，インフラ化には</a:t>
            </a:r>
            <a:br>
              <a:rPr kumimoji="1" lang="en-US" altLang="ja-JP" sz="2215" dirty="0">
                <a:solidFill>
                  <a:schemeClr val="bg1"/>
                </a:solidFill>
              </a:rPr>
            </a:br>
            <a:r>
              <a:rPr kumimoji="1" lang="ja-JP" altLang="en-US" sz="2215" dirty="0">
                <a:solidFill>
                  <a:schemeClr val="bg1"/>
                </a:solidFill>
              </a:rPr>
              <a:t>至っておらず，配達可能地域が限定</a:t>
            </a:r>
          </a:p>
        </p:txBody>
      </p:sp>
      <p:sp>
        <p:nvSpPr>
          <p:cNvPr id="10" name="コンテンツ プレースホルダー 2">
            <a:extLst>
              <a:ext uri="{FF2B5EF4-FFF2-40B4-BE49-F238E27FC236}">
                <a16:creationId xmlns:a16="http://schemas.microsoft.com/office/drawing/2014/main" id="{01AB5189-E14F-487E-B05D-F9BAD23895BB}"/>
              </a:ext>
            </a:extLst>
          </p:cNvPr>
          <p:cNvSpPr txBox="1">
            <a:spLocks/>
          </p:cNvSpPr>
          <p:nvPr/>
        </p:nvSpPr>
        <p:spPr>
          <a:xfrm>
            <a:off x="6201271" y="770836"/>
            <a:ext cx="5510325" cy="6040272"/>
          </a:xfrm>
          <a:prstGeom prst="rect">
            <a:avLst/>
          </a:prstGeom>
        </p:spPr>
        <p:txBody>
          <a:bodyPr vert="horz" lIns="112542" tIns="56271" rIns="112542" bIns="5627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2954" dirty="0"/>
          </a:p>
          <a:p>
            <a:endParaRPr lang="en-US" altLang="ja-JP" sz="2954" dirty="0"/>
          </a:p>
          <a:p>
            <a:endParaRPr lang="en-US" altLang="ja-JP" sz="2954" dirty="0"/>
          </a:p>
          <a:p>
            <a:endParaRPr lang="en-US" altLang="ja-JP" sz="2954" dirty="0"/>
          </a:p>
          <a:p>
            <a:endParaRPr lang="en-US" altLang="ja-JP" sz="2954" dirty="0"/>
          </a:p>
          <a:p>
            <a:endParaRPr lang="en-US" altLang="ja-JP" sz="2954" dirty="0"/>
          </a:p>
          <a:p>
            <a:r>
              <a:rPr lang="en-US" altLang="ja-JP" sz="2400" dirty="0"/>
              <a:t>Uber Eats </a:t>
            </a:r>
            <a:r>
              <a:rPr lang="ja-JP" altLang="en-US" sz="2400"/>
              <a:t>が配達員の報酬削減を決定</a:t>
            </a:r>
            <a:endParaRPr lang="en-US" altLang="ja-JP" sz="2400" dirty="0"/>
          </a:p>
          <a:p>
            <a:pPr marL="0" indent="0" algn="ctr">
              <a:buNone/>
            </a:pPr>
            <a:endParaRPr lang="en-US" altLang="ja-JP" sz="2954" dirty="0"/>
          </a:p>
          <a:p>
            <a:pPr marL="0" indent="0" algn="ctr">
              <a:buNone/>
            </a:pPr>
            <a:endParaRPr lang="en-US" altLang="ja-JP" sz="2954" dirty="0"/>
          </a:p>
        </p:txBody>
      </p:sp>
      <p:sp>
        <p:nvSpPr>
          <p:cNvPr id="11" name="下矢印 5">
            <a:extLst>
              <a:ext uri="{FF2B5EF4-FFF2-40B4-BE49-F238E27FC236}">
                <a16:creationId xmlns:a16="http://schemas.microsoft.com/office/drawing/2014/main" id="{6A240DEB-B3A0-4D6C-9FD6-0C16259D5E25}"/>
              </a:ext>
            </a:extLst>
          </p:cNvPr>
          <p:cNvSpPr/>
          <p:nvPr/>
        </p:nvSpPr>
        <p:spPr>
          <a:xfrm>
            <a:off x="7570513" y="4874796"/>
            <a:ext cx="2961620" cy="5479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2215"/>
          </a:p>
        </p:txBody>
      </p:sp>
      <p:sp>
        <p:nvSpPr>
          <p:cNvPr id="12" name="テキスト ボックス 11">
            <a:extLst>
              <a:ext uri="{FF2B5EF4-FFF2-40B4-BE49-F238E27FC236}">
                <a16:creationId xmlns:a16="http://schemas.microsoft.com/office/drawing/2014/main" id="{2C1702C8-10ED-4C84-8046-5FE310757458}"/>
              </a:ext>
            </a:extLst>
          </p:cNvPr>
          <p:cNvSpPr txBox="1"/>
          <p:nvPr/>
        </p:nvSpPr>
        <p:spPr>
          <a:xfrm>
            <a:off x="6776487" y="5795498"/>
            <a:ext cx="4577313" cy="471219"/>
          </a:xfrm>
          <a:prstGeom prst="rect">
            <a:avLst/>
          </a:prstGeom>
          <a:noFill/>
        </p:spPr>
        <p:txBody>
          <a:bodyPr wrap="square" rtlCol="0">
            <a:spAutoFit/>
          </a:bodyPr>
          <a:lstStyle/>
          <a:p>
            <a:pPr algn="ctr"/>
            <a:r>
              <a:rPr lang="ja-JP" altLang="en-US" sz="2462" dirty="0"/>
              <a:t>配達員不足がますます深刻に</a:t>
            </a:r>
            <a:endParaRPr lang="en-US" altLang="ja-JP" sz="2954" dirty="0"/>
          </a:p>
        </p:txBody>
      </p:sp>
      <p:sp>
        <p:nvSpPr>
          <p:cNvPr id="6" name="正方形/長方形 5">
            <a:extLst>
              <a:ext uri="{FF2B5EF4-FFF2-40B4-BE49-F238E27FC236}">
                <a16:creationId xmlns:a16="http://schemas.microsoft.com/office/drawing/2014/main" id="{5EE677BA-05D6-B746-88C2-D790A5F1937D}"/>
              </a:ext>
            </a:extLst>
          </p:cNvPr>
          <p:cNvSpPr/>
          <p:nvPr/>
        </p:nvSpPr>
        <p:spPr>
          <a:xfrm>
            <a:off x="0" y="-1156252"/>
            <a:ext cx="12192000" cy="885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4000"/>
              <a:t>利便性が低下</a:t>
            </a:r>
          </a:p>
        </p:txBody>
      </p:sp>
    </p:spTree>
    <p:extLst>
      <p:ext uri="{BB962C8B-B14F-4D97-AF65-F5344CB8AC3E}">
        <p14:creationId xmlns:p14="http://schemas.microsoft.com/office/powerpoint/2010/main" val="24455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81481E-6 L 0 0.63264 " pathEditMode="relative" rAng="0" ptsTypes="AA">
                                      <p:cBhvr>
                                        <p:cTn id="6" dur="1000" fill="hold"/>
                                        <p:tgtEl>
                                          <p:spTgt spid="6"/>
                                        </p:tgtEl>
                                        <p:attrNameLst>
                                          <p:attrName>ppt_x</p:attrName>
                                          <p:attrName>ppt_y</p:attrName>
                                        </p:attrNameLst>
                                      </p:cBhvr>
                                      <p:rCtr x="0" y="3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11F70-EA50-E943-BF18-65DA48A61D59}"/>
              </a:ext>
            </a:extLst>
          </p:cNvPr>
          <p:cNvSpPr>
            <a:spLocks noGrp="1"/>
          </p:cNvSpPr>
          <p:nvPr>
            <p:ph type="title"/>
          </p:nvPr>
        </p:nvSpPr>
        <p:spPr/>
        <p:txBody>
          <a:bodyPr>
            <a:normAutofit fontScale="90000"/>
          </a:bodyPr>
          <a:lstStyle/>
          <a:p>
            <a:r>
              <a:rPr lang="ja-JP" altLang="en-US"/>
              <a:t>目的・サービス内容</a:t>
            </a:r>
            <a:endParaRPr kumimoji="1" lang="ja-JP" altLang="en-US"/>
          </a:p>
        </p:txBody>
      </p:sp>
      <p:sp>
        <p:nvSpPr>
          <p:cNvPr id="3" name="コンテンツ プレースホルダー 2">
            <a:extLst>
              <a:ext uri="{FF2B5EF4-FFF2-40B4-BE49-F238E27FC236}">
                <a16:creationId xmlns:a16="http://schemas.microsoft.com/office/drawing/2014/main" id="{F7B19AFF-E4FD-DC41-BF6C-F2FA62323FF8}"/>
              </a:ext>
            </a:extLst>
          </p:cNvPr>
          <p:cNvSpPr>
            <a:spLocks noGrp="1"/>
          </p:cNvSpPr>
          <p:nvPr>
            <p:ph idx="1"/>
          </p:nvPr>
        </p:nvSpPr>
        <p:spPr>
          <a:xfrm>
            <a:off x="522134" y="1077687"/>
            <a:ext cx="11147732" cy="5024024"/>
          </a:xfrm>
        </p:spPr>
        <p:txBody>
          <a:bodyPr/>
          <a:lstStyle/>
          <a:p>
            <a:r>
              <a:rPr lang="ja-JP" altLang="en-US"/>
              <a:t>目的</a:t>
            </a:r>
            <a:endParaRPr lang="en-US" altLang="ja-JP" dirty="0"/>
          </a:p>
          <a:p>
            <a:pPr lvl="1"/>
            <a:r>
              <a:rPr lang="ja-JP" altLang="en-US" b="1"/>
              <a:t>「配達員不足」</a:t>
            </a:r>
            <a:r>
              <a:rPr lang="ja-JP" altLang="en-US"/>
              <a:t>の問題を解決したい</a:t>
            </a:r>
            <a:endParaRPr lang="en-US" altLang="ja-JP" dirty="0"/>
          </a:p>
          <a:p>
            <a:pPr lvl="1"/>
            <a:endParaRPr lang="en-US" altLang="ja-JP" sz="2554" dirty="0"/>
          </a:p>
          <a:p>
            <a:r>
              <a:rPr lang="ja-JP" altLang="en-US"/>
              <a:t>アプローチ</a:t>
            </a:r>
            <a:endParaRPr lang="en-US" altLang="ja-JP" dirty="0"/>
          </a:p>
          <a:p>
            <a:pPr lvl="1"/>
            <a:r>
              <a:rPr lang="ja-JP" altLang="en-US"/>
              <a:t>配達員の</a:t>
            </a:r>
            <a:r>
              <a:rPr lang="ja-JP" altLang="en-US">
                <a:solidFill>
                  <a:srgbClr val="FF0000"/>
                </a:solidFill>
              </a:rPr>
              <a:t>メリットになる仕組み</a:t>
            </a:r>
            <a:r>
              <a:rPr lang="ja-JP" altLang="en-US"/>
              <a:t>をサービスとして提供</a:t>
            </a:r>
            <a:endParaRPr lang="en-US" altLang="ja-JP" dirty="0"/>
          </a:p>
          <a:p>
            <a:pPr lvl="2">
              <a:buFont typeface="Wingdings" pitchFamily="2" charset="2"/>
              <a:buChar char="Ø"/>
            </a:pPr>
            <a:r>
              <a:rPr lang="en-US" altLang="ja-JP" dirty="0"/>
              <a:t> </a:t>
            </a:r>
            <a:r>
              <a:rPr lang="ja-JP" altLang="en-US">
                <a:solidFill>
                  <a:srgbClr val="FF0000"/>
                </a:solidFill>
              </a:rPr>
              <a:t>効率よく稼げる</a:t>
            </a:r>
            <a:r>
              <a:rPr lang="ja-JP" altLang="en-US"/>
              <a:t>ようなシフトの提案</a:t>
            </a:r>
            <a:endParaRPr lang="en-US" altLang="ja-JP" dirty="0"/>
          </a:p>
          <a:p>
            <a:pPr lvl="2">
              <a:buFont typeface="Wingdings" pitchFamily="2" charset="2"/>
              <a:buChar char="Ø"/>
            </a:pPr>
            <a:r>
              <a:rPr lang="en-US" altLang="ja-JP" dirty="0"/>
              <a:t> NAVITIME</a:t>
            </a:r>
            <a:r>
              <a:rPr lang="ja-JP" altLang="en-US"/>
              <a:t> の最適経路探索によるマップを提供することで</a:t>
            </a:r>
            <a:r>
              <a:rPr lang="ja-JP" altLang="en-US">
                <a:solidFill>
                  <a:srgbClr val="FF0000"/>
                </a:solidFill>
              </a:rPr>
              <a:t>配達の効率化</a:t>
            </a:r>
            <a:endParaRPr lang="en-US" altLang="ja-JP" dirty="0">
              <a:solidFill>
                <a:srgbClr val="FF0000"/>
              </a:solidFill>
            </a:endParaRPr>
          </a:p>
          <a:p>
            <a:endParaRPr lang="en-US" altLang="ja-JP" sz="2862" dirty="0"/>
          </a:p>
          <a:p>
            <a:endParaRPr kumimoji="1" lang="ja-JP" altLang="en-US"/>
          </a:p>
        </p:txBody>
      </p:sp>
      <p:sp>
        <p:nvSpPr>
          <p:cNvPr id="4" name="スライド番号プレースホルダー 3">
            <a:extLst>
              <a:ext uri="{FF2B5EF4-FFF2-40B4-BE49-F238E27FC236}">
                <a16:creationId xmlns:a16="http://schemas.microsoft.com/office/drawing/2014/main" id="{BECFDFC3-FD7B-2E4A-87E4-7D44989DC965}"/>
              </a:ext>
            </a:extLst>
          </p:cNvPr>
          <p:cNvSpPr>
            <a:spLocks noGrp="1"/>
          </p:cNvSpPr>
          <p:nvPr>
            <p:ph type="sldNum" sz="quarter" idx="12"/>
          </p:nvPr>
        </p:nvSpPr>
        <p:spPr/>
        <p:txBody>
          <a:bodyPr/>
          <a:lstStyle/>
          <a:p>
            <a:fld id="{3C84CFED-51CE-CF4B-94DB-C561B515C4B3}" type="slidenum">
              <a:rPr lang="ja-JP" altLang="en-US" smtClean="0"/>
              <a:pPr/>
              <a:t>5</a:t>
            </a:fld>
            <a:endParaRPr lang="ja-JP" altLang="en-US"/>
          </a:p>
        </p:txBody>
      </p:sp>
      <p:sp>
        <p:nvSpPr>
          <p:cNvPr id="5" name="下矢印 4">
            <a:extLst>
              <a:ext uri="{FF2B5EF4-FFF2-40B4-BE49-F238E27FC236}">
                <a16:creationId xmlns:a16="http://schemas.microsoft.com/office/drawing/2014/main" id="{ABC000DC-FE17-D843-9947-6DDB14BFF3BA}"/>
              </a:ext>
            </a:extLst>
          </p:cNvPr>
          <p:cNvSpPr/>
          <p:nvPr/>
        </p:nvSpPr>
        <p:spPr>
          <a:xfrm>
            <a:off x="4615190" y="4636696"/>
            <a:ext cx="2961620" cy="5479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2215" dirty="0"/>
          </a:p>
        </p:txBody>
      </p:sp>
      <p:sp>
        <p:nvSpPr>
          <p:cNvPr id="6" name="テキスト ボックス 5">
            <a:extLst>
              <a:ext uri="{FF2B5EF4-FFF2-40B4-BE49-F238E27FC236}">
                <a16:creationId xmlns:a16="http://schemas.microsoft.com/office/drawing/2014/main" id="{14658398-3DA9-8F4E-8F38-4636F28D9312}"/>
              </a:ext>
            </a:extLst>
          </p:cNvPr>
          <p:cNvSpPr txBox="1"/>
          <p:nvPr/>
        </p:nvSpPr>
        <p:spPr>
          <a:xfrm>
            <a:off x="4069406" y="5590772"/>
            <a:ext cx="4053188" cy="646331"/>
          </a:xfrm>
          <a:prstGeom prst="rect">
            <a:avLst/>
          </a:prstGeom>
          <a:noFill/>
        </p:spPr>
        <p:txBody>
          <a:bodyPr wrap="square" rtlCol="0">
            <a:spAutoFit/>
          </a:bodyPr>
          <a:lstStyle/>
          <a:p>
            <a:pPr algn="l"/>
            <a:r>
              <a:rPr kumimoji="1" lang="ja-JP" altLang="en-US" sz="3600" b="1" i="1">
                <a:latin typeface="Meiryo UI" panose="020B0604030504040204" pitchFamily="34" charset="-128"/>
                <a:ea typeface="Meiryo UI" panose="020B0604030504040204" pitchFamily="34" charset="-128"/>
              </a:rPr>
              <a:t>配達員の増加を</a:t>
            </a:r>
            <a:r>
              <a:rPr kumimoji="1" lang="ja-JP" altLang="en-US" sz="3600" b="1" i="1" dirty="0">
                <a:latin typeface="Meiryo UI" panose="020B0604030504040204" pitchFamily="34" charset="-128"/>
                <a:ea typeface="Meiryo UI" panose="020B0604030504040204" pitchFamily="34" charset="-128"/>
              </a:rPr>
              <a:t>狙う</a:t>
            </a:r>
          </a:p>
        </p:txBody>
      </p:sp>
      <p:pic>
        <p:nvPicPr>
          <p:cNvPr id="7" name="図 6">
            <a:extLst>
              <a:ext uri="{FF2B5EF4-FFF2-40B4-BE49-F238E27FC236}">
                <a16:creationId xmlns:a16="http://schemas.microsoft.com/office/drawing/2014/main" id="{82F4C513-EA2F-634B-A482-7E46AC7B4721}"/>
              </a:ext>
            </a:extLst>
          </p:cNvPr>
          <p:cNvPicPr>
            <a:picLocks noChangeAspect="1"/>
          </p:cNvPicPr>
          <p:nvPr/>
        </p:nvPicPr>
        <p:blipFill>
          <a:blip r:embed="rId3"/>
          <a:stretch>
            <a:fillRect/>
          </a:stretch>
        </p:blipFill>
        <p:spPr>
          <a:xfrm>
            <a:off x="1814756" y="830588"/>
            <a:ext cx="8562488" cy="5708324"/>
          </a:xfrm>
          <a:prstGeom prst="rect">
            <a:avLst/>
          </a:prstGeom>
        </p:spPr>
      </p:pic>
    </p:spTree>
    <p:extLst>
      <p:ext uri="{BB962C8B-B14F-4D97-AF65-F5344CB8AC3E}">
        <p14:creationId xmlns:p14="http://schemas.microsoft.com/office/powerpoint/2010/main" val="406450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486AA-FA5C-8B4C-B063-48BF7ACB021F}"/>
              </a:ext>
            </a:extLst>
          </p:cNvPr>
          <p:cNvSpPr>
            <a:spLocks noGrp="1"/>
          </p:cNvSpPr>
          <p:nvPr>
            <p:ph type="title"/>
          </p:nvPr>
        </p:nvSpPr>
        <p:spPr/>
        <p:txBody>
          <a:bodyPr>
            <a:normAutofit fontScale="90000"/>
          </a:bodyPr>
          <a:lstStyle/>
          <a:p>
            <a:r>
              <a:rPr lang="ja-JP" altLang="en-US"/>
              <a:t>アピールポイント</a:t>
            </a:r>
            <a:endParaRPr kumimoji="1" lang="ja-JP" altLang="en-US"/>
          </a:p>
        </p:txBody>
      </p:sp>
      <p:sp>
        <p:nvSpPr>
          <p:cNvPr id="4" name="スライド番号プレースホルダー 3">
            <a:extLst>
              <a:ext uri="{FF2B5EF4-FFF2-40B4-BE49-F238E27FC236}">
                <a16:creationId xmlns:a16="http://schemas.microsoft.com/office/drawing/2014/main" id="{0A89FBF4-F707-EE46-98EB-0138BF6F6B07}"/>
              </a:ext>
            </a:extLst>
          </p:cNvPr>
          <p:cNvSpPr>
            <a:spLocks noGrp="1"/>
          </p:cNvSpPr>
          <p:nvPr>
            <p:ph type="sldNum" sz="quarter" idx="12"/>
          </p:nvPr>
        </p:nvSpPr>
        <p:spPr/>
        <p:txBody>
          <a:bodyPr/>
          <a:lstStyle/>
          <a:p>
            <a:fld id="{3C84CFED-51CE-CF4B-94DB-C561B515C4B3}" type="slidenum">
              <a:rPr lang="ja-JP" altLang="en-US" smtClean="0"/>
              <a:pPr/>
              <a:t>6</a:t>
            </a:fld>
            <a:endParaRPr lang="ja-JP" altLang="en-US"/>
          </a:p>
        </p:txBody>
      </p:sp>
      <p:sp>
        <p:nvSpPr>
          <p:cNvPr id="6" name="コンテンツ プレースホルダー 5">
            <a:extLst>
              <a:ext uri="{FF2B5EF4-FFF2-40B4-BE49-F238E27FC236}">
                <a16:creationId xmlns:a16="http://schemas.microsoft.com/office/drawing/2014/main" id="{534F90B1-8164-3948-B63B-9FA2F49A54B5}"/>
              </a:ext>
            </a:extLst>
          </p:cNvPr>
          <p:cNvSpPr>
            <a:spLocks noGrp="1"/>
          </p:cNvSpPr>
          <p:nvPr>
            <p:ph idx="1"/>
          </p:nvPr>
        </p:nvSpPr>
        <p:spPr/>
        <p:txBody>
          <a:bodyPr/>
          <a:lstStyle/>
          <a:p>
            <a:r>
              <a:rPr lang="ja-JP" altLang="en-US"/>
              <a:t>シフトの提示</a:t>
            </a:r>
          </a:p>
        </p:txBody>
      </p:sp>
      <p:pic>
        <p:nvPicPr>
          <p:cNvPr id="5" name="図 4">
            <a:extLst>
              <a:ext uri="{FF2B5EF4-FFF2-40B4-BE49-F238E27FC236}">
                <a16:creationId xmlns:a16="http://schemas.microsoft.com/office/drawing/2014/main" id="{7ACA3104-C009-2A4B-ACB2-797B6E6FCCCE}"/>
              </a:ext>
            </a:extLst>
          </p:cNvPr>
          <p:cNvPicPr>
            <a:picLocks noChangeAspect="1"/>
          </p:cNvPicPr>
          <p:nvPr/>
        </p:nvPicPr>
        <p:blipFill>
          <a:blip r:embed="rId3"/>
          <a:stretch>
            <a:fillRect/>
          </a:stretch>
        </p:blipFill>
        <p:spPr>
          <a:xfrm>
            <a:off x="481480" y="2354894"/>
            <a:ext cx="2325743" cy="4134654"/>
          </a:xfrm>
          <a:prstGeom prst="rect">
            <a:avLst/>
          </a:prstGeom>
        </p:spPr>
      </p:pic>
      <p:sp>
        <p:nvSpPr>
          <p:cNvPr id="7" name="テキスト ボックス 6">
            <a:extLst>
              <a:ext uri="{FF2B5EF4-FFF2-40B4-BE49-F238E27FC236}">
                <a16:creationId xmlns:a16="http://schemas.microsoft.com/office/drawing/2014/main" id="{C0655D43-C723-5449-8349-5717818CBCD4}"/>
              </a:ext>
            </a:extLst>
          </p:cNvPr>
          <p:cNvSpPr txBox="1"/>
          <p:nvPr/>
        </p:nvSpPr>
        <p:spPr>
          <a:xfrm>
            <a:off x="713981" y="1732587"/>
            <a:ext cx="2580361" cy="461665"/>
          </a:xfrm>
          <a:prstGeom prst="rect">
            <a:avLst/>
          </a:prstGeom>
          <a:noFill/>
        </p:spPr>
        <p:txBody>
          <a:bodyPr wrap="square" rtlCol="0">
            <a:spAutoFit/>
          </a:bodyPr>
          <a:lstStyle/>
          <a:p>
            <a:r>
              <a:rPr kumimoji="1" lang="en-US" altLang="ja-JP" sz="2400" u="sng" dirty="0"/>
              <a:t>Uber Eats </a:t>
            </a:r>
            <a:r>
              <a:rPr kumimoji="1" lang="ja-JP" altLang="en-US" sz="2400" u="sng"/>
              <a:t>の現状</a:t>
            </a:r>
          </a:p>
        </p:txBody>
      </p:sp>
      <p:sp>
        <p:nvSpPr>
          <p:cNvPr id="8" name="テキスト ボックス 7">
            <a:extLst>
              <a:ext uri="{FF2B5EF4-FFF2-40B4-BE49-F238E27FC236}">
                <a16:creationId xmlns:a16="http://schemas.microsoft.com/office/drawing/2014/main" id="{780FE194-DC0C-4648-B679-ACAFE1645C70}"/>
              </a:ext>
            </a:extLst>
          </p:cNvPr>
          <p:cNvSpPr txBox="1"/>
          <p:nvPr/>
        </p:nvSpPr>
        <p:spPr>
          <a:xfrm>
            <a:off x="2975401" y="2867008"/>
            <a:ext cx="3014561" cy="400110"/>
          </a:xfrm>
          <a:prstGeom prst="rect">
            <a:avLst/>
          </a:prstGeom>
          <a:noFill/>
        </p:spPr>
        <p:txBody>
          <a:bodyPr wrap="square" rtlCol="0">
            <a:spAutoFit/>
          </a:bodyPr>
          <a:lstStyle/>
          <a:p>
            <a:r>
              <a:rPr kumimoji="1" lang="ja-JP" altLang="en-US" sz="2000"/>
              <a:t>シフトの提示は</a:t>
            </a:r>
            <a:r>
              <a:rPr kumimoji="1" lang="en-US" altLang="ja-JP" sz="2000" dirty="0"/>
              <a:t>1</a:t>
            </a:r>
            <a:r>
              <a:rPr kumimoji="1" lang="ja-JP" altLang="en-US" sz="2000"/>
              <a:t>件ずつ</a:t>
            </a:r>
            <a:endParaRPr kumimoji="1" lang="en-US" altLang="ja-JP" sz="2000" dirty="0"/>
          </a:p>
        </p:txBody>
      </p:sp>
      <p:sp>
        <p:nvSpPr>
          <p:cNvPr id="9" name="下矢印 8">
            <a:extLst>
              <a:ext uri="{FF2B5EF4-FFF2-40B4-BE49-F238E27FC236}">
                <a16:creationId xmlns:a16="http://schemas.microsoft.com/office/drawing/2014/main" id="{126BB10D-CBF4-9749-BC82-702A130DAEDC}"/>
              </a:ext>
            </a:extLst>
          </p:cNvPr>
          <p:cNvSpPr/>
          <p:nvPr/>
        </p:nvSpPr>
        <p:spPr>
          <a:xfrm>
            <a:off x="4034855" y="3391448"/>
            <a:ext cx="895654" cy="475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6D2EB24-5EC3-B24F-A589-5A0E0D048EB4}"/>
              </a:ext>
            </a:extLst>
          </p:cNvPr>
          <p:cNvSpPr txBox="1"/>
          <p:nvPr/>
        </p:nvSpPr>
        <p:spPr>
          <a:xfrm>
            <a:off x="2641355" y="4233921"/>
            <a:ext cx="3682652" cy="646331"/>
          </a:xfrm>
          <a:prstGeom prst="rect">
            <a:avLst/>
          </a:prstGeom>
          <a:noFill/>
        </p:spPr>
        <p:txBody>
          <a:bodyPr wrap="square" rtlCol="0">
            <a:spAutoFit/>
          </a:bodyPr>
          <a:lstStyle/>
          <a:p>
            <a:pPr algn="ctr"/>
            <a:r>
              <a:rPr kumimoji="1" lang="en-US" altLang="ja-JP" dirty="0"/>
              <a:t>500</a:t>
            </a:r>
            <a:r>
              <a:rPr kumimoji="1" lang="ja-JP" altLang="en-US"/>
              <a:t>円稼げるシフトがあります</a:t>
            </a:r>
            <a:endParaRPr kumimoji="1" lang="en-US" altLang="ja-JP" dirty="0"/>
          </a:p>
          <a:p>
            <a:pPr algn="ctr"/>
            <a:r>
              <a:rPr kumimoji="1" lang="ja-JP" altLang="en-US"/>
              <a:t>受注しますか？</a:t>
            </a:r>
          </a:p>
        </p:txBody>
      </p:sp>
      <p:sp>
        <p:nvSpPr>
          <p:cNvPr id="11" name="テキスト ボックス 10">
            <a:extLst>
              <a:ext uri="{FF2B5EF4-FFF2-40B4-BE49-F238E27FC236}">
                <a16:creationId xmlns:a16="http://schemas.microsoft.com/office/drawing/2014/main" id="{5B5AE27D-8568-F944-A77A-1FE5B39656DB}"/>
              </a:ext>
            </a:extLst>
          </p:cNvPr>
          <p:cNvSpPr txBox="1"/>
          <p:nvPr/>
        </p:nvSpPr>
        <p:spPr>
          <a:xfrm>
            <a:off x="6200381" y="1664671"/>
            <a:ext cx="2580361" cy="461665"/>
          </a:xfrm>
          <a:prstGeom prst="rect">
            <a:avLst/>
          </a:prstGeom>
          <a:noFill/>
        </p:spPr>
        <p:txBody>
          <a:bodyPr wrap="square" rtlCol="0">
            <a:spAutoFit/>
          </a:bodyPr>
          <a:lstStyle/>
          <a:p>
            <a:r>
              <a:rPr kumimoji="1" lang="ja-JP" altLang="en-US" sz="2400" u="sng"/>
              <a:t>提案システム</a:t>
            </a:r>
          </a:p>
        </p:txBody>
      </p:sp>
      <p:sp>
        <p:nvSpPr>
          <p:cNvPr id="12" name="テキスト ボックス 11">
            <a:extLst>
              <a:ext uri="{FF2B5EF4-FFF2-40B4-BE49-F238E27FC236}">
                <a16:creationId xmlns:a16="http://schemas.microsoft.com/office/drawing/2014/main" id="{3ED04333-BCEF-704C-8CD6-61C24F64F79E}"/>
              </a:ext>
            </a:extLst>
          </p:cNvPr>
          <p:cNvSpPr txBox="1"/>
          <p:nvPr/>
        </p:nvSpPr>
        <p:spPr>
          <a:xfrm>
            <a:off x="9014739" y="2513065"/>
            <a:ext cx="2655127" cy="707886"/>
          </a:xfrm>
          <a:prstGeom prst="rect">
            <a:avLst/>
          </a:prstGeom>
          <a:noFill/>
        </p:spPr>
        <p:txBody>
          <a:bodyPr wrap="square" rtlCol="0">
            <a:spAutoFit/>
          </a:bodyPr>
          <a:lstStyle/>
          <a:p>
            <a:pPr algn="ctr"/>
            <a:r>
              <a:rPr kumimoji="1" lang="ja-JP" altLang="en-US" sz="2000"/>
              <a:t>複数の配達を行う</a:t>
            </a:r>
            <a:br>
              <a:rPr kumimoji="1" lang="en-US" altLang="ja-JP" sz="2000" dirty="0"/>
            </a:br>
            <a:r>
              <a:rPr kumimoji="1" lang="ja-JP" altLang="en-US" sz="2000"/>
              <a:t>シフトを提案</a:t>
            </a:r>
            <a:endParaRPr kumimoji="1" lang="en-US" altLang="ja-JP" sz="2000" dirty="0"/>
          </a:p>
        </p:txBody>
      </p:sp>
      <p:sp>
        <p:nvSpPr>
          <p:cNvPr id="13" name="下矢印 12">
            <a:extLst>
              <a:ext uri="{FF2B5EF4-FFF2-40B4-BE49-F238E27FC236}">
                <a16:creationId xmlns:a16="http://schemas.microsoft.com/office/drawing/2014/main" id="{1210EE77-010F-1A4A-BAEF-2CCA165EFD0C}"/>
              </a:ext>
            </a:extLst>
          </p:cNvPr>
          <p:cNvSpPr/>
          <p:nvPr/>
        </p:nvSpPr>
        <p:spPr>
          <a:xfrm>
            <a:off x="9916618" y="3217871"/>
            <a:ext cx="895654" cy="475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9345CCE-E1F4-B240-A1FE-5735B5C2F3B7}"/>
              </a:ext>
            </a:extLst>
          </p:cNvPr>
          <p:cNvSpPr txBox="1"/>
          <p:nvPr/>
        </p:nvSpPr>
        <p:spPr>
          <a:xfrm>
            <a:off x="8630349" y="4085334"/>
            <a:ext cx="3682652" cy="646331"/>
          </a:xfrm>
          <a:prstGeom prst="rect">
            <a:avLst/>
          </a:prstGeom>
          <a:noFill/>
        </p:spPr>
        <p:txBody>
          <a:bodyPr wrap="square" rtlCol="0">
            <a:spAutoFit/>
          </a:bodyPr>
          <a:lstStyle/>
          <a:p>
            <a:pPr algn="ctr"/>
            <a:r>
              <a:rPr kumimoji="1" lang="en-US" altLang="ja-JP" b="1" dirty="0">
                <a:solidFill>
                  <a:srgbClr val="FF0000"/>
                </a:solidFill>
              </a:rPr>
              <a:t>2000</a:t>
            </a:r>
            <a:r>
              <a:rPr kumimoji="1" lang="ja-JP" altLang="en-US" b="1">
                <a:solidFill>
                  <a:srgbClr val="FF0000"/>
                </a:solidFill>
              </a:rPr>
              <a:t>円稼げるシフト</a:t>
            </a:r>
            <a:r>
              <a:rPr kumimoji="1" lang="ja-JP" altLang="en-US"/>
              <a:t>があります</a:t>
            </a:r>
            <a:endParaRPr kumimoji="1" lang="en-US" altLang="ja-JP" dirty="0"/>
          </a:p>
          <a:p>
            <a:pPr algn="ctr"/>
            <a:r>
              <a:rPr kumimoji="1" lang="ja-JP" altLang="en-US"/>
              <a:t>受注しますか？</a:t>
            </a:r>
          </a:p>
        </p:txBody>
      </p:sp>
      <p:sp>
        <p:nvSpPr>
          <p:cNvPr id="16" name="正方形/長方形 15">
            <a:extLst>
              <a:ext uri="{FF2B5EF4-FFF2-40B4-BE49-F238E27FC236}">
                <a16:creationId xmlns:a16="http://schemas.microsoft.com/office/drawing/2014/main" id="{9EE16A57-027B-7B45-A6DE-1C4C904507EB}"/>
              </a:ext>
            </a:extLst>
          </p:cNvPr>
          <p:cNvSpPr/>
          <p:nvPr/>
        </p:nvSpPr>
        <p:spPr>
          <a:xfrm>
            <a:off x="6206317" y="2380975"/>
            <a:ext cx="2580361" cy="416209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爆発 2 16">
            <a:extLst>
              <a:ext uri="{FF2B5EF4-FFF2-40B4-BE49-F238E27FC236}">
                <a16:creationId xmlns:a16="http://schemas.microsoft.com/office/drawing/2014/main" id="{1861C5AC-ED95-8346-A931-7C94CC312748}"/>
              </a:ext>
            </a:extLst>
          </p:cNvPr>
          <p:cNvSpPr/>
          <p:nvPr/>
        </p:nvSpPr>
        <p:spPr>
          <a:xfrm>
            <a:off x="5284471" y="2734194"/>
            <a:ext cx="3989012" cy="2266485"/>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F9B5410E-2665-FA41-A7F4-80567765CAA3}"/>
              </a:ext>
            </a:extLst>
          </p:cNvPr>
          <p:cNvPicPr>
            <a:picLocks noChangeAspect="1"/>
          </p:cNvPicPr>
          <p:nvPr/>
        </p:nvPicPr>
        <p:blipFill rotWithShape="1">
          <a:blip r:embed="rId4"/>
          <a:srcRect l="3991" t="19624" r="30081" b="7308"/>
          <a:stretch/>
        </p:blipFill>
        <p:spPr>
          <a:xfrm>
            <a:off x="6200381" y="3611058"/>
            <a:ext cx="2536541" cy="554947"/>
          </a:xfrm>
          <a:prstGeom prst="rect">
            <a:avLst/>
          </a:prstGeom>
        </p:spPr>
      </p:pic>
    </p:spTree>
    <p:extLst>
      <p:ext uri="{BB962C8B-B14F-4D97-AF65-F5344CB8AC3E}">
        <p14:creationId xmlns:p14="http://schemas.microsoft.com/office/powerpoint/2010/main" val="264147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EF41A8-1B1B-364C-B0D7-603C146B9762}"/>
              </a:ext>
            </a:extLst>
          </p:cNvPr>
          <p:cNvSpPr>
            <a:spLocks noGrp="1"/>
          </p:cNvSpPr>
          <p:nvPr>
            <p:ph type="title"/>
          </p:nvPr>
        </p:nvSpPr>
        <p:spPr/>
        <p:txBody>
          <a:bodyPr>
            <a:normAutofit fontScale="90000"/>
          </a:bodyPr>
          <a:lstStyle/>
          <a:p>
            <a:r>
              <a:rPr kumimoji="1" lang="ja-JP" altLang="en-US"/>
              <a:t>アピールポイント</a:t>
            </a:r>
          </a:p>
        </p:txBody>
      </p:sp>
      <p:sp>
        <p:nvSpPr>
          <p:cNvPr id="3" name="コンテンツ プレースホルダー 2">
            <a:extLst>
              <a:ext uri="{FF2B5EF4-FFF2-40B4-BE49-F238E27FC236}">
                <a16:creationId xmlns:a16="http://schemas.microsoft.com/office/drawing/2014/main" id="{84467B57-088B-B648-BE42-2D1FF129E7C4}"/>
              </a:ext>
            </a:extLst>
          </p:cNvPr>
          <p:cNvSpPr>
            <a:spLocks noGrp="1"/>
          </p:cNvSpPr>
          <p:nvPr>
            <p:ph idx="1"/>
          </p:nvPr>
        </p:nvSpPr>
        <p:spPr/>
        <p:txBody>
          <a:bodyPr/>
          <a:lstStyle/>
          <a:p>
            <a:pPr>
              <a:buFont typeface="Wingdings" pitchFamily="2" charset="2"/>
              <a:buChar char="u"/>
            </a:pPr>
            <a:r>
              <a:rPr kumimoji="1" lang="ja-JP" altLang="en-US" b="1">
                <a:solidFill>
                  <a:schemeClr val="accent2"/>
                </a:solidFill>
              </a:rPr>
              <a:t>ユーザビリティの追求</a:t>
            </a:r>
            <a:endParaRPr lang="en-US" altLang="ja-JP" b="1" dirty="0">
              <a:solidFill>
                <a:schemeClr val="accent2"/>
              </a:solidFill>
            </a:endParaRPr>
          </a:p>
          <a:p>
            <a:r>
              <a:rPr kumimoji="1" lang="en-US" altLang="ja-JP" sz="2800" dirty="0"/>
              <a:t>Google Calendar</a:t>
            </a:r>
            <a:r>
              <a:rPr kumimoji="1" lang="ja-JP" altLang="en-US" sz="2800"/>
              <a:t>と連携</a:t>
            </a:r>
            <a:endParaRPr kumimoji="1" lang="en-US" altLang="ja-JP" sz="2800" dirty="0"/>
          </a:p>
          <a:p>
            <a:pPr marL="457200" lvl="1" indent="0">
              <a:buNone/>
            </a:pPr>
            <a:endParaRPr lang="en-US" altLang="ja-JP" sz="2000" dirty="0"/>
          </a:p>
          <a:p>
            <a:pPr lvl="1"/>
            <a:r>
              <a:rPr lang="ja-JP" altLang="en-US" sz="2400"/>
              <a:t>ユーザのバイト可能時間を自動で取得</a:t>
            </a:r>
            <a:endParaRPr lang="en-US" altLang="ja-JP" sz="2400" dirty="0"/>
          </a:p>
          <a:p>
            <a:pPr lvl="1"/>
            <a:endParaRPr kumimoji="1" lang="en-US" altLang="ja-JP" dirty="0"/>
          </a:p>
          <a:p>
            <a:pPr lvl="1"/>
            <a:endParaRPr lang="en-US" altLang="ja-JP" dirty="0"/>
          </a:p>
          <a:p>
            <a:pPr lvl="1"/>
            <a:r>
              <a:rPr kumimoji="1" lang="ja-JP" altLang="en-US" sz="2400"/>
              <a:t>空き時間に最適シフト探索</a:t>
            </a:r>
            <a:endParaRPr kumimoji="1" lang="en-US" altLang="ja-JP" sz="2400" dirty="0"/>
          </a:p>
          <a:p>
            <a:pPr lvl="1"/>
            <a:endParaRPr lang="en-US" altLang="ja-JP" dirty="0"/>
          </a:p>
          <a:p>
            <a:pPr lvl="1"/>
            <a:endParaRPr lang="en-US" altLang="ja-JP" dirty="0"/>
          </a:p>
          <a:p>
            <a:pPr lvl="1"/>
            <a:r>
              <a:rPr kumimoji="1" lang="ja-JP" altLang="en-US" sz="2400"/>
              <a:t>ユーザにシフト案を通知</a:t>
            </a:r>
            <a:endParaRPr kumimoji="1" lang="en-US" altLang="ja-JP" sz="2400" dirty="0"/>
          </a:p>
          <a:p>
            <a:endParaRPr kumimoji="1" lang="ja-JP" altLang="en-US"/>
          </a:p>
        </p:txBody>
      </p:sp>
      <p:sp>
        <p:nvSpPr>
          <p:cNvPr id="4" name="スライド番号プレースホルダー 3">
            <a:extLst>
              <a:ext uri="{FF2B5EF4-FFF2-40B4-BE49-F238E27FC236}">
                <a16:creationId xmlns:a16="http://schemas.microsoft.com/office/drawing/2014/main" id="{8ADC04A4-CE0A-3C48-9F91-D0A78B933F3D}"/>
              </a:ext>
            </a:extLst>
          </p:cNvPr>
          <p:cNvSpPr>
            <a:spLocks noGrp="1"/>
          </p:cNvSpPr>
          <p:nvPr>
            <p:ph type="sldNum" sz="quarter" idx="12"/>
          </p:nvPr>
        </p:nvSpPr>
        <p:spPr/>
        <p:txBody>
          <a:bodyPr/>
          <a:lstStyle/>
          <a:p>
            <a:fld id="{3C84CFED-51CE-CF4B-94DB-C561B515C4B3}" type="slidenum">
              <a:rPr lang="ja-JP" altLang="en-US" smtClean="0"/>
              <a:pPr/>
              <a:t>7</a:t>
            </a:fld>
            <a:endParaRPr lang="ja-JP" altLang="en-US"/>
          </a:p>
        </p:txBody>
      </p:sp>
      <p:pic>
        <p:nvPicPr>
          <p:cNvPr id="5" name="図 4">
            <a:extLst>
              <a:ext uri="{FF2B5EF4-FFF2-40B4-BE49-F238E27FC236}">
                <a16:creationId xmlns:a16="http://schemas.microsoft.com/office/drawing/2014/main" id="{40442D8C-58EE-4F49-8BFA-3DE80EE7AF54}"/>
              </a:ext>
            </a:extLst>
          </p:cNvPr>
          <p:cNvPicPr>
            <a:picLocks noChangeAspect="1"/>
          </p:cNvPicPr>
          <p:nvPr/>
        </p:nvPicPr>
        <p:blipFill>
          <a:blip r:embed="rId3"/>
          <a:stretch>
            <a:fillRect/>
          </a:stretch>
        </p:blipFill>
        <p:spPr>
          <a:xfrm>
            <a:off x="8150343" y="4183811"/>
            <a:ext cx="1554219" cy="2227385"/>
          </a:xfrm>
          <a:prstGeom prst="rect">
            <a:avLst/>
          </a:prstGeom>
        </p:spPr>
      </p:pic>
      <p:pic>
        <p:nvPicPr>
          <p:cNvPr id="6" name="図 5">
            <a:extLst>
              <a:ext uri="{FF2B5EF4-FFF2-40B4-BE49-F238E27FC236}">
                <a16:creationId xmlns:a16="http://schemas.microsoft.com/office/drawing/2014/main" id="{DDBB5C75-1703-634A-855B-4654597BBCC2}"/>
              </a:ext>
            </a:extLst>
          </p:cNvPr>
          <p:cNvPicPr>
            <a:picLocks noChangeAspect="1"/>
          </p:cNvPicPr>
          <p:nvPr/>
        </p:nvPicPr>
        <p:blipFill>
          <a:blip r:embed="rId4"/>
          <a:stretch>
            <a:fillRect/>
          </a:stretch>
        </p:blipFill>
        <p:spPr>
          <a:xfrm>
            <a:off x="9313984" y="1303835"/>
            <a:ext cx="2430394" cy="5024024"/>
          </a:xfrm>
          <a:prstGeom prst="rect">
            <a:avLst/>
          </a:prstGeom>
        </p:spPr>
      </p:pic>
      <p:sp>
        <p:nvSpPr>
          <p:cNvPr id="7" name="テキスト ボックス 6">
            <a:extLst>
              <a:ext uri="{FF2B5EF4-FFF2-40B4-BE49-F238E27FC236}">
                <a16:creationId xmlns:a16="http://schemas.microsoft.com/office/drawing/2014/main" id="{ACCD4760-FB15-F84F-9832-44EE48ABCA07}"/>
              </a:ext>
            </a:extLst>
          </p:cNvPr>
          <p:cNvSpPr txBox="1"/>
          <p:nvPr/>
        </p:nvSpPr>
        <p:spPr>
          <a:xfrm>
            <a:off x="8041627" y="930305"/>
            <a:ext cx="2186153" cy="395365"/>
          </a:xfrm>
          <a:prstGeom prst="rect">
            <a:avLst/>
          </a:prstGeom>
          <a:noFill/>
        </p:spPr>
        <p:txBody>
          <a:bodyPr wrap="square" rtlCol="0">
            <a:spAutoFit/>
          </a:bodyPr>
          <a:lstStyle/>
          <a:p>
            <a:pPr algn="l"/>
            <a:r>
              <a:rPr kumimoji="1" lang="en-US" altLang="ja-JP" sz="1969" dirty="0"/>
              <a:t>Google Calendar</a:t>
            </a:r>
            <a:endParaRPr kumimoji="1" lang="ja-JP" altLang="en-US" sz="1969" dirty="0"/>
          </a:p>
        </p:txBody>
      </p:sp>
      <p:pic>
        <p:nvPicPr>
          <p:cNvPr id="8" name="図 7">
            <a:extLst>
              <a:ext uri="{FF2B5EF4-FFF2-40B4-BE49-F238E27FC236}">
                <a16:creationId xmlns:a16="http://schemas.microsoft.com/office/drawing/2014/main" id="{08AF0E1D-2B41-2D42-8212-F6F8FF27FA4D}"/>
              </a:ext>
            </a:extLst>
          </p:cNvPr>
          <p:cNvPicPr>
            <a:picLocks noChangeAspect="1"/>
          </p:cNvPicPr>
          <p:nvPr/>
        </p:nvPicPr>
        <p:blipFill>
          <a:blip r:embed="rId5"/>
          <a:stretch>
            <a:fillRect/>
          </a:stretch>
        </p:blipFill>
        <p:spPr>
          <a:xfrm>
            <a:off x="7538689" y="851539"/>
            <a:ext cx="555162" cy="555162"/>
          </a:xfrm>
          <a:prstGeom prst="rect">
            <a:avLst/>
          </a:prstGeom>
        </p:spPr>
      </p:pic>
      <p:sp>
        <p:nvSpPr>
          <p:cNvPr id="9" name="雲形吹き出し 8">
            <a:extLst>
              <a:ext uri="{FF2B5EF4-FFF2-40B4-BE49-F238E27FC236}">
                <a16:creationId xmlns:a16="http://schemas.microsoft.com/office/drawing/2014/main" id="{7A56FCC4-EB10-6242-B9C2-8FDB0817BB5D}"/>
              </a:ext>
            </a:extLst>
          </p:cNvPr>
          <p:cNvSpPr/>
          <p:nvPr/>
        </p:nvSpPr>
        <p:spPr>
          <a:xfrm>
            <a:off x="7211813" y="2847621"/>
            <a:ext cx="2130535" cy="1025071"/>
          </a:xfrm>
          <a:prstGeom prst="cloudCallout">
            <a:avLst>
              <a:gd name="adj1" fmla="val 29522"/>
              <a:gd name="adj2" fmla="val 7629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723">
                <a:solidFill>
                  <a:schemeClr val="tx1"/>
                </a:solidFill>
              </a:rPr>
              <a:t>飲み会まで暇だなぁ</a:t>
            </a:r>
          </a:p>
        </p:txBody>
      </p:sp>
      <p:sp>
        <p:nvSpPr>
          <p:cNvPr id="10" name="下矢印 9">
            <a:extLst>
              <a:ext uri="{FF2B5EF4-FFF2-40B4-BE49-F238E27FC236}">
                <a16:creationId xmlns:a16="http://schemas.microsoft.com/office/drawing/2014/main" id="{D1C80D6D-708F-A64E-B8C9-D81F8560B2AF}"/>
              </a:ext>
            </a:extLst>
          </p:cNvPr>
          <p:cNvSpPr/>
          <p:nvPr/>
        </p:nvSpPr>
        <p:spPr>
          <a:xfrm>
            <a:off x="2170217" y="2951589"/>
            <a:ext cx="2961620" cy="5479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2215" dirty="0"/>
          </a:p>
        </p:txBody>
      </p:sp>
      <p:sp>
        <p:nvSpPr>
          <p:cNvPr id="11" name="下矢印 10">
            <a:extLst>
              <a:ext uri="{FF2B5EF4-FFF2-40B4-BE49-F238E27FC236}">
                <a16:creationId xmlns:a16="http://schemas.microsoft.com/office/drawing/2014/main" id="{70A61C82-69F9-3C40-8C2D-48133518B2C1}"/>
              </a:ext>
            </a:extLst>
          </p:cNvPr>
          <p:cNvSpPr/>
          <p:nvPr/>
        </p:nvSpPr>
        <p:spPr>
          <a:xfrm>
            <a:off x="2170217" y="4252700"/>
            <a:ext cx="2961620" cy="5479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2215" dirty="0"/>
          </a:p>
        </p:txBody>
      </p:sp>
      <p:sp>
        <p:nvSpPr>
          <p:cNvPr id="12" name="角丸四角形 11">
            <a:extLst>
              <a:ext uri="{FF2B5EF4-FFF2-40B4-BE49-F238E27FC236}">
                <a16:creationId xmlns:a16="http://schemas.microsoft.com/office/drawing/2014/main" id="{E229CED9-CA25-FF45-B046-CF10468CBCB8}"/>
              </a:ext>
            </a:extLst>
          </p:cNvPr>
          <p:cNvSpPr/>
          <p:nvPr/>
        </p:nvSpPr>
        <p:spPr>
          <a:xfrm>
            <a:off x="2251921" y="5691995"/>
            <a:ext cx="7688158" cy="8429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800" b="1"/>
              <a:t>ユーザは最後の受注判断を行うだけ</a:t>
            </a:r>
          </a:p>
        </p:txBody>
      </p:sp>
    </p:spTree>
    <p:extLst>
      <p:ext uri="{BB962C8B-B14F-4D97-AF65-F5344CB8AC3E}">
        <p14:creationId xmlns:p14="http://schemas.microsoft.com/office/powerpoint/2010/main" val="322432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AC268-EE12-4C47-B32D-20EE55CE8593}"/>
              </a:ext>
            </a:extLst>
          </p:cNvPr>
          <p:cNvSpPr>
            <a:spLocks noGrp="1"/>
          </p:cNvSpPr>
          <p:nvPr>
            <p:ph type="title"/>
          </p:nvPr>
        </p:nvSpPr>
        <p:spPr/>
        <p:txBody>
          <a:bodyPr>
            <a:normAutofit fontScale="90000"/>
          </a:bodyPr>
          <a:lstStyle/>
          <a:p>
            <a:r>
              <a:rPr lang="ja-JP" altLang="en-US"/>
              <a:t>サービスイメージ</a:t>
            </a:r>
            <a:endParaRPr kumimoji="1" lang="ja-JP" altLang="en-US"/>
          </a:p>
        </p:txBody>
      </p:sp>
      <p:sp>
        <p:nvSpPr>
          <p:cNvPr id="4" name="スライド番号プレースホルダー 3">
            <a:extLst>
              <a:ext uri="{FF2B5EF4-FFF2-40B4-BE49-F238E27FC236}">
                <a16:creationId xmlns:a16="http://schemas.microsoft.com/office/drawing/2014/main" id="{DD0C886C-66EF-1347-A21B-DA5D032A0ED0}"/>
              </a:ext>
            </a:extLst>
          </p:cNvPr>
          <p:cNvSpPr>
            <a:spLocks noGrp="1"/>
          </p:cNvSpPr>
          <p:nvPr>
            <p:ph type="sldNum" sz="quarter" idx="12"/>
          </p:nvPr>
        </p:nvSpPr>
        <p:spPr>
          <a:xfrm>
            <a:off x="11624552" y="7110049"/>
            <a:ext cx="495156" cy="449385"/>
          </a:xfrm>
        </p:spPr>
        <p:txBody>
          <a:bodyPr/>
          <a:lstStyle/>
          <a:p>
            <a:fld id="{3C84CFED-51CE-CF4B-94DB-C561B515C4B3}" type="slidenum">
              <a:rPr lang="ja-JP" altLang="en-US" smtClean="0"/>
              <a:pPr/>
              <a:t>8</a:t>
            </a:fld>
            <a:endParaRPr lang="ja-JP" altLang="en-US"/>
          </a:p>
        </p:txBody>
      </p:sp>
      <p:sp>
        <p:nvSpPr>
          <p:cNvPr id="12" name="角丸四角形 11">
            <a:extLst>
              <a:ext uri="{FF2B5EF4-FFF2-40B4-BE49-F238E27FC236}">
                <a16:creationId xmlns:a16="http://schemas.microsoft.com/office/drawing/2014/main" id="{DBAC74BA-75CD-0D4D-9CF3-361DA0CAD637}"/>
              </a:ext>
            </a:extLst>
          </p:cNvPr>
          <p:cNvSpPr/>
          <p:nvPr/>
        </p:nvSpPr>
        <p:spPr>
          <a:xfrm>
            <a:off x="1090730" y="1596344"/>
            <a:ext cx="2144716" cy="489249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a:p>
        </p:txBody>
      </p:sp>
      <p:sp>
        <p:nvSpPr>
          <p:cNvPr id="14" name="テキスト ボックス 13">
            <a:extLst>
              <a:ext uri="{FF2B5EF4-FFF2-40B4-BE49-F238E27FC236}">
                <a16:creationId xmlns:a16="http://schemas.microsoft.com/office/drawing/2014/main" id="{50C95B6A-5173-2B42-8CE6-152602E040AC}"/>
              </a:ext>
            </a:extLst>
          </p:cNvPr>
          <p:cNvSpPr txBox="1"/>
          <p:nvPr/>
        </p:nvSpPr>
        <p:spPr>
          <a:xfrm>
            <a:off x="1049298" y="1056918"/>
            <a:ext cx="3079127" cy="433196"/>
          </a:xfrm>
          <a:prstGeom prst="rect">
            <a:avLst/>
          </a:prstGeom>
          <a:noFill/>
        </p:spPr>
        <p:txBody>
          <a:bodyPr wrap="square" rtlCol="0">
            <a:spAutoFit/>
          </a:bodyPr>
          <a:lstStyle/>
          <a:p>
            <a:pPr algn="l"/>
            <a:r>
              <a:rPr kumimoji="1" lang="en-US" altLang="ja-JP" sz="2215" dirty="0"/>
              <a:t>Google Calendar</a:t>
            </a:r>
            <a:r>
              <a:rPr kumimoji="1" lang="ja-JP" altLang="en-US" sz="2215"/>
              <a:t> と連携</a:t>
            </a:r>
            <a:endParaRPr kumimoji="1" lang="ja-JP" altLang="en-US" sz="2215" dirty="0"/>
          </a:p>
        </p:txBody>
      </p:sp>
      <p:pic>
        <p:nvPicPr>
          <p:cNvPr id="15" name="図 14">
            <a:extLst>
              <a:ext uri="{FF2B5EF4-FFF2-40B4-BE49-F238E27FC236}">
                <a16:creationId xmlns:a16="http://schemas.microsoft.com/office/drawing/2014/main" id="{0FAA5CB9-088C-C845-AA64-A2148E94EEE3}"/>
              </a:ext>
            </a:extLst>
          </p:cNvPr>
          <p:cNvPicPr>
            <a:picLocks noChangeAspect="1"/>
          </p:cNvPicPr>
          <p:nvPr/>
        </p:nvPicPr>
        <p:blipFill>
          <a:blip r:embed="rId3"/>
          <a:stretch>
            <a:fillRect/>
          </a:stretch>
        </p:blipFill>
        <p:spPr>
          <a:xfrm>
            <a:off x="546360" y="987678"/>
            <a:ext cx="555162" cy="555162"/>
          </a:xfrm>
          <a:prstGeom prst="rect">
            <a:avLst/>
          </a:prstGeom>
        </p:spPr>
      </p:pic>
      <p:cxnSp>
        <p:nvCxnSpPr>
          <p:cNvPr id="17" name="直線コネクタ 16">
            <a:extLst>
              <a:ext uri="{FF2B5EF4-FFF2-40B4-BE49-F238E27FC236}">
                <a16:creationId xmlns:a16="http://schemas.microsoft.com/office/drawing/2014/main" id="{5FF1D977-4697-1048-9F03-7EF0BBAB7852}"/>
              </a:ext>
            </a:extLst>
          </p:cNvPr>
          <p:cNvCxnSpPr>
            <a:cxnSpLocks/>
          </p:cNvCxnSpPr>
          <p:nvPr/>
        </p:nvCxnSpPr>
        <p:spPr>
          <a:xfrm>
            <a:off x="907078" y="1929752"/>
            <a:ext cx="24683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C5B158F-06CB-9047-A8E3-F045FC34CEDC}"/>
              </a:ext>
            </a:extLst>
          </p:cNvPr>
          <p:cNvCxnSpPr>
            <a:cxnSpLocks/>
          </p:cNvCxnSpPr>
          <p:nvPr/>
        </p:nvCxnSpPr>
        <p:spPr>
          <a:xfrm>
            <a:off x="907078" y="2935050"/>
            <a:ext cx="24683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84778CA-2301-F74E-AE96-1880FC1AE9AD}"/>
              </a:ext>
            </a:extLst>
          </p:cNvPr>
          <p:cNvCxnSpPr>
            <a:cxnSpLocks/>
          </p:cNvCxnSpPr>
          <p:nvPr/>
        </p:nvCxnSpPr>
        <p:spPr>
          <a:xfrm>
            <a:off x="907078" y="3920389"/>
            <a:ext cx="24683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051FB18-C569-7F4A-B975-CDC7F22C3CB5}"/>
              </a:ext>
            </a:extLst>
          </p:cNvPr>
          <p:cNvCxnSpPr>
            <a:cxnSpLocks/>
          </p:cNvCxnSpPr>
          <p:nvPr/>
        </p:nvCxnSpPr>
        <p:spPr>
          <a:xfrm>
            <a:off x="907078" y="4873661"/>
            <a:ext cx="24683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1EEABD2-39E6-564E-B695-A43F1C050DFC}"/>
              </a:ext>
            </a:extLst>
          </p:cNvPr>
          <p:cNvSpPr txBox="1"/>
          <p:nvPr/>
        </p:nvSpPr>
        <p:spPr>
          <a:xfrm>
            <a:off x="175589" y="1741371"/>
            <a:ext cx="873708" cy="395365"/>
          </a:xfrm>
          <a:prstGeom prst="rect">
            <a:avLst/>
          </a:prstGeom>
          <a:noFill/>
        </p:spPr>
        <p:txBody>
          <a:bodyPr wrap="square" rtlCol="0">
            <a:spAutoFit/>
          </a:bodyPr>
          <a:lstStyle/>
          <a:p>
            <a:pPr algn="l"/>
            <a:r>
              <a:rPr kumimoji="1" lang="en-US" altLang="ja-JP" sz="1969" dirty="0"/>
              <a:t>10:00</a:t>
            </a:r>
            <a:endParaRPr kumimoji="1" lang="ja-JP" altLang="en-US" sz="1969" dirty="0"/>
          </a:p>
        </p:txBody>
      </p:sp>
      <p:sp>
        <p:nvSpPr>
          <p:cNvPr id="24" name="テキスト ボックス 23">
            <a:extLst>
              <a:ext uri="{FF2B5EF4-FFF2-40B4-BE49-F238E27FC236}">
                <a16:creationId xmlns:a16="http://schemas.microsoft.com/office/drawing/2014/main" id="{4876F3E2-EE76-9F44-A89F-AA9B21849897}"/>
              </a:ext>
            </a:extLst>
          </p:cNvPr>
          <p:cNvSpPr txBox="1"/>
          <p:nvPr/>
        </p:nvSpPr>
        <p:spPr>
          <a:xfrm>
            <a:off x="181513" y="2706751"/>
            <a:ext cx="873708" cy="395365"/>
          </a:xfrm>
          <a:prstGeom prst="rect">
            <a:avLst/>
          </a:prstGeom>
          <a:noFill/>
        </p:spPr>
        <p:txBody>
          <a:bodyPr wrap="square" rtlCol="0">
            <a:spAutoFit/>
          </a:bodyPr>
          <a:lstStyle/>
          <a:p>
            <a:pPr algn="l"/>
            <a:r>
              <a:rPr kumimoji="1" lang="en-US" altLang="ja-JP" sz="1969" dirty="0"/>
              <a:t>12:00</a:t>
            </a:r>
            <a:endParaRPr kumimoji="1" lang="ja-JP" altLang="en-US" sz="1969" dirty="0"/>
          </a:p>
        </p:txBody>
      </p:sp>
      <p:sp>
        <p:nvSpPr>
          <p:cNvPr id="25" name="テキスト ボックス 24">
            <a:extLst>
              <a:ext uri="{FF2B5EF4-FFF2-40B4-BE49-F238E27FC236}">
                <a16:creationId xmlns:a16="http://schemas.microsoft.com/office/drawing/2014/main" id="{5C243A75-0A78-0A4C-B9F9-3F7CECFA6037}"/>
              </a:ext>
            </a:extLst>
          </p:cNvPr>
          <p:cNvSpPr txBox="1"/>
          <p:nvPr/>
        </p:nvSpPr>
        <p:spPr>
          <a:xfrm>
            <a:off x="175589" y="3679981"/>
            <a:ext cx="873708" cy="395365"/>
          </a:xfrm>
          <a:prstGeom prst="rect">
            <a:avLst/>
          </a:prstGeom>
          <a:noFill/>
        </p:spPr>
        <p:txBody>
          <a:bodyPr wrap="square" rtlCol="0">
            <a:spAutoFit/>
          </a:bodyPr>
          <a:lstStyle/>
          <a:p>
            <a:pPr algn="l"/>
            <a:r>
              <a:rPr kumimoji="1" lang="en-US" altLang="ja-JP" sz="1969" dirty="0"/>
              <a:t>14:00</a:t>
            </a:r>
            <a:endParaRPr kumimoji="1" lang="ja-JP" altLang="en-US" sz="1969" dirty="0"/>
          </a:p>
        </p:txBody>
      </p:sp>
      <p:sp>
        <p:nvSpPr>
          <p:cNvPr id="26" name="テキスト ボックス 25">
            <a:extLst>
              <a:ext uri="{FF2B5EF4-FFF2-40B4-BE49-F238E27FC236}">
                <a16:creationId xmlns:a16="http://schemas.microsoft.com/office/drawing/2014/main" id="{944D737C-D3DE-774F-9B80-7618EA97A07C}"/>
              </a:ext>
            </a:extLst>
          </p:cNvPr>
          <p:cNvSpPr txBox="1"/>
          <p:nvPr/>
        </p:nvSpPr>
        <p:spPr>
          <a:xfrm>
            <a:off x="175589" y="4665320"/>
            <a:ext cx="873708" cy="395365"/>
          </a:xfrm>
          <a:prstGeom prst="rect">
            <a:avLst/>
          </a:prstGeom>
          <a:noFill/>
        </p:spPr>
        <p:txBody>
          <a:bodyPr wrap="square" rtlCol="0">
            <a:spAutoFit/>
          </a:bodyPr>
          <a:lstStyle/>
          <a:p>
            <a:pPr algn="l"/>
            <a:r>
              <a:rPr kumimoji="1" lang="en-US" altLang="ja-JP" sz="1969" dirty="0"/>
              <a:t>16:00</a:t>
            </a:r>
            <a:endParaRPr kumimoji="1" lang="ja-JP" altLang="en-US" sz="1969" dirty="0"/>
          </a:p>
        </p:txBody>
      </p:sp>
      <p:sp>
        <p:nvSpPr>
          <p:cNvPr id="27" name="角丸四角形 26">
            <a:extLst>
              <a:ext uri="{FF2B5EF4-FFF2-40B4-BE49-F238E27FC236}">
                <a16:creationId xmlns:a16="http://schemas.microsoft.com/office/drawing/2014/main" id="{60D0114D-8CE3-0741-A3C9-542F3CA49250}"/>
              </a:ext>
            </a:extLst>
          </p:cNvPr>
          <p:cNvSpPr/>
          <p:nvPr/>
        </p:nvSpPr>
        <p:spPr>
          <a:xfrm>
            <a:off x="1211766" y="2036433"/>
            <a:ext cx="1931450" cy="75703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a:solidFill>
                  <a:schemeClr val="tx1"/>
                </a:solidFill>
              </a:rPr>
              <a:t>予定</a:t>
            </a:r>
            <a:r>
              <a:rPr kumimoji="1" lang="en-US" altLang="ja-JP" sz="2215" dirty="0">
                <a:solidFill>
                  <a:schemeClr val="tx1"/>
                </a:solidFill>
              </a:rPr>
              <a:t>1</a:t>
            </a:r>
          </a:p>
        </p:txBody>
      </p:sp>
      <p:sp>
        <p:nvSpPr>
          <p:cNvPr id="28" name="角丸四角形 27">
            <a:extLst>
              <a:ext uri="{FF2B5EF4-FFF2-40B4-BE49-F238E27FC236}">
                <a16:creationId xmlns:a16="http://schemas.microsoft.com/office/drawing/2014/main" id="{5EAD4A37-2E4F-0F42-B450-372AE1FEA379}"/>
              </a:ext>
            </a:extLst>
          </p:cNvPr>
          <p:cNvSpPr/>
          <p:nvPr/>
        </p:nvSpPr>
        <p:spPr>
          <a:xfrm>
            <a:off x="1211766" y="4984844"/>
            <a:ext cx="1931450" cy="75703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a:solidFill>
                  <a:schemeClr val="tx1"/>
                </a:solidFill>
              </a:rPr>
              <a:t>予定</a:t>
            </a:r>
            <a:r>
              <a:rPr kumimoji="1" lang="en-US" altLang="ja-JP" sz="2215" dirty="0">
                <a:solidFill>
                  <a:schemeClr val="tx1"/>
                </a:solidFill>
              </a:rPr>
              <a:t>2</a:t>
            </a:r>
          </a:p>
        </p:txBody>
      </p:sp>
      <p:sp>
        <p:nvSpPr>
          <p:cNvPr id="30" name="右中かっこ 29">
            <a:extLst>
              <a:ext uri="{FF2B5EF4-FFF2-40B4-BE49-F238E27FC236}">
                <a16:creationId xmlns:a16="http://schemas.microsoft.com/office/drawing/2014/main" id="{4718A36B-7E84-EB46-9FBC-4C56201E80E0}"/>
              </a:ext>
            </a:extLst>
          </p:cNvPr>
          <p:cNvSpPr/>
          <p:nvPr/>
        </p:nvSpPr>
        <p:spPr>
          <a:xfrm>
            <a:off x="3492564" y="2989683"/>
            <a:ext cx="340586" cy="1861412"/>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sz="2215"/>
          </a:p>
        </p:txBody>
      </p:sp>
      <p:sp>
        <p:nvSpPr>
          <p:cNvPr id="31" name="テキスト ボックス 30">
            <a:extLst>
              <a:ext uri="{FF2B5EF4-FFF2-40B4-BE49-F238E27FC236}">
                <a16:creationId xmlns:a16="http://schemas.microsoft.com/office/drawing/2014/main" id="{5D4778C8-AD85-7D4B-BBF5-C3E1B4B1E84D}"/>
              </a:ext>
            </a:extLst>
          </p:cNvPr>
          <p:cNvSpPr txBox="1"/>
          <p:nvPr/>
        </p:nvSpPr>
        <p:spPr>
          <a:xfrm>
            <a:off x="3562517" y="2935050"/>
            <a:ext cx="1178603" cy="646331"/>
          </a:xfrm>
          <a:prstGeom prst="rect">
            <a:avLst/>
          </a:prstGeom>
          <a:noFill/>
        </p:spPr>
        <p:txBody>
          <a:bodyPr wrap="square" rtlCol="0">
            <a:spAutoFit/>
          </a:bodyPr>
          <a:lstStyle/>
          <a:p>
            <a:pPr algn="ctr"/>
            <a:r>
              <a:rPr kumimoji="1" lang="ja-JP" altLang="en-US"/>
              <a:t>スキマ</a:t>
            </a:r>
            <a:br>
              <a:rPr kumimoji="1" lang="en-US" altLang="ja-JP" dirty="0"/>
            </a:br>
            <a:r>
              <a:rPr kumimoji="1" lang="ja-JP" altLang="en-US"/>
              <a:t>時間</a:t>
            </a:r>
            <a:endParaRPr kumimoji="1" lang="ja-JP" altLang="en-US" dirty="0"/>
          </a:p>
        </p:txBody>
      </p:sp>
      <p:pic>
        <p:nvPicPr>
          <p:cNvPr id="33" name="図 32">
            <a:extLst>
              <a:ext uri="{FF2B5EF4-FFF2-40B4-BE49-F238E27FC236}">
                <a16:creationId xmlns:a16="http://schemas.microsoft.com/office/drawing/2014/main" id="{CAE68039-B9A1-1444-9F83-C6F805C5052E}"/>
              </a:ext>
            </a:extLst>
          </p:cNvPr>
          <p:cNvPicPr>
            <a:picLocks noChangeAspect="1"/>
          </p:cNvPicPr>
          <p:nvPr/>
        </p:nvPicPr>
        <p:blipFill>
          <a:blip r:embed="rId4"/>
          <a:stretch>
            <a:fillRect/>
          </a:stretch>
        </p:blipFill>
        <p:spPr>
          <a:xfrm>
            <a:off x="10235038" y="1619726"/>
            <a:ext cx="1516393" cy="1137295"/>
          </a:xfrm>
          <a:prstGeom prst="rect">
            <a:avLst/>
          </a:prstGeom>
        </p:spPr>
      </p:pic>
      <p:sp>
        <p:nvSpPr>
          <p:cNvPr id="35" name="角丸四角形 34">
            <a:extLst>
              <a:ext uri="{FF2B5EF4-FFF2-40B4-BE49-F238E27FC236}">
                <a16:creationId xmlns:a16="http://schemas.microsoft.com/office/drawing/2014/main" id="{1C137DA2-EB8F-F547-90C2-E760E732FF3D}"/>
              </a:ext>
            </a:extLst>
          </p:cNvPr>
          <p:cNvSpPr/>
          <p:nvPr/>
        </p:nvSpPr>
        <p:spPr>
          <a:xfrm>
            <a:off x="4941339" y="900632"/>
            <a:ext cx="7112194" cy="236563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a:p>
        </p:txBody>
      </p:sp>
      <p:cxnSp>
        <p:nvCxnSpPr>
          <p:cNvPr id="37" name="直線矢印コネクタ 36">
            <a:extLst>
              <a:ext uri="{FF2B5EF4-FFF2-40B4-BE49-F238E27FC236}">
                <a16:creationId xmlns:a16="http://schemas.microsoft.com/office/drawing/2014/main" id="{8E21DA64-83D4-4941-9AFC-5F6EAAAFA6B8}"/>
              </a:ext>
            </a:extLst>
          </p:cNvPr>
          <p:cNvCxnSpPr>
            <a:cxnSpLocks/>
          </p:cNvCxnSpPr>
          <p:nvPr/>
        </p:nvCxnSpPr>
        <p:spPr>
          <a:xfrm>
            <a:off x="3592463" y="2145772"/>
            <a:ext cx="11486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DBAC670B-21B0-764A-B000-CAD0123C7738}"/>
              </a:ext>
            </a:extLst>
          </p:cNvPr>
          <p:cNvCxnSpPr>
            <a:cxnSpLocks/>
          </p:cNvCxnSpPr>
          <p:nvPr/>
        </p:nvCxnSpPr>
        <p:spPr>
          <a:xfrm flipH="1">
            <a:off x="8753248" y="1923518"/>
            <a:ext cx="11796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1547DC6-EE44-1C45-B728-160113D542F7}"/>
              </a:ext>
            </a:extLst>
          </p:cNvPr>
          <p:cNvSpPr txBox="1"/>
          <p:nvPr/>
        </p:nvSpPr>
        <p:spPr>
          <a:xfrm>
            <a:off x="3553737" y="1701295"/>
            <a:ext cx="1317649" cy="400110"/>
          </a:xfrm>
          <a:prstGeom prst="rect">
            <a:avLst/>
          </a:prstGeom>
          <a:noFill/>
        </p:spPr>
        <p:txBody>
          <a:bodyPr wrap="square" rtlCol="0">
            <a:spAutoFit/>
          </a:bodyPr>
          <a:lstStyle/>
          <a:p>
            <a:pPr algn="l"/>
            <a:r>
              <a:rPr kumimoji="1" lang="ja-JP" altLang="en-US" sz="2000"/>
              <a:t>予定取得</a:t>
            </a:r>
            <a:endParaRPr kumimoji="1" lang="ja-JP" altLang="en-US" sz="2000" dirty="0"/>
          </a:p>
        </p:txBody>
      </p:sp>
      <p:sp>
        <p:nvSpPr>
          <p:cNvPr id="46" name="テキスト ボックス 45">
            <a:extLst>
              <a:ext uri="{FF2B5EF4-FFF2-40B4-BE49-F238E27FC236}">
                <a16:creationId xmlns:a16="http://schemas.microsoft.com/office/drawing/2014/main" id="{182968F4-8B80-9E4E-A5EC-A35208411DBA}"/>
              </a:ext>
            </a:extLst>
          </p:cNvPr>
          <p:cNvSpPr txBox="1"/>
          <p:nvPr/>
        </p:nvSpPr>
        <p:spPr>
          <a:xfrm>
            <a:off x="8753248" y="2059050"/>
            <a:ext cx="1624795" cy="774058"/>
          </a:xfrm>
          <a:prstGeom prst="rect">
            <a:avLst/>
          </a:prstGeom>
          <a:noFill/>
        </p:spPr>
        <p:txBody>
          <a:bodyPr wrap="square" rtlCol="0">
            <a:spAutoFit/>
          </a:bodyPr>
          <a:lstStyle/>
          <a:p>
            <a:pPr algn="l"/>
            <a:r>
              <a:rPr kumimoji="1" lang="ja-JP" altLang="en-US" sz="2215"/>
              <a:t>オーダー</a:t>
            </a:r>
            <a:br>
              <a:rPr kumimoji="1" lang="en-US" altLang="ja-JP" sz="2215" dirty="0"/>
            </a:br>
            <a:r>
              <a:rPr kumimoji="1" lang="ja-JP" altLang="en-US" sz="2215"/>
              <a:t>一覧取得</a:t>
            </a:r>
            <a:endParaRPr kumimoji="1" lang="ja-JP" altLang="en-US" sz="2215" dirty="0"/>
          </a:p>
        </p:txBody>
      </p:sp>
      <p:pic>
        <p:nvPicPr>
          <p:cNvPr id="49" name="図 48">
            <a:extLst>
              <a:ext uri="{FF2B5EF4-FFF2-40B4-BE49-F238E27FC236}">
                <a16:creationId xmlns:a16="http://schemas.microsoft.com/office/drawing/2014/main" id="{BC43456D-EEA6-9E45-8732-08D0C4086E4D}"/>
              </a:ext>
            </a:extLst>
          </p:cNvPr>
          <p:cNvPicPr>
            <a:picLocks noChangeAspect="1"/>
          </p:cNvPicPr>
          <p:nvPr/>
        </p:nvPicPr>
        <p:blipFill>
          <a:blip r:embed="rId5"/>
          <a:stretch>
            <a:fillRect/>
          </a:stretch>
        </p:blipFill>
        <p:spPr>
          <a:xfrm>
            <a:off x="5360000" y="1561972"/>
            <a:ext cx="1021751" cy="345905"/>
          </a:xfrm>
          <a:prstGeom prst="rect">
            <a:avLst/>
          </a:prstGeom>
        </p:spPr>
      </p:pic>
      <p:pic>
        <p:nvPicPr>
          <p:cNvPr id="51" name="図 50">
            <a:extLst>
              <a:ext uri="{FF2B5EF4-FFF2-40B4-BE49-F238E27FC236}">
                <a16:creationId xmlns:a16="http://schemas.microsoft.com/office/drawing/2014/main" id="{B62A3BBC-ED02-4D41-8E3F-DAE46E52879B}"/>
              </a:ext>
            </a:extLst>
          </p:cNvPr>
          <p:cNvPicPr>
            <a:picLocks noChangeAspect="1"/>
          </p:cNvPicPr>
          <p:nvPr/>
        </p:nvPicPr>
        <p:blipFill>
          <a:blip r:embed="rId6"/>
          <a:stretch>
            <a:fillRect/>
          </a:stretch>
        </p:blipFill>
        <p:spPr>
          <a:xfrm>
            <a:off x="6719984" y="1429850"/>
            <a:ext cx="1794612" cy="1649459"/>
          </a:xfrm>
          <a:prstGeom prst="rect">
            <a:avLst/>
          </a:prstGeom>
        </p:spPr>
      </p:pic>
      <p:sp>
        <p:nvSpPr>
          <p:cNvPr id="9" name="テキスト ボックス 8">
            <a:extLst>
              <a:ext uri="{FF2B5EF4-FFF2-40B4-BE49-F238E27FC236}">
                <a16:creationId xmlns:a16="http://schemas.microsoft.com/office/drawing/2014/main" id="{86295AA7-1AF0-DB46-A1C3-FD11530CAF44}"/>
              </a:ext>
            </a:extLst>
          </p:cNvPr>
          <p:cNvSpPr txBox="1"/>
          <p:nvPr/>
        </p:nvSpPr>
        <p:spPr>
          <a:xfrm>
            <a:off x="5110472" y="977604"/>
            <a:ext cx="5068038" cy="433196"/>
          </a:xfrm>
          <a:prstGeom prst="rect">
            <a:avLst/>
          </a:prstGeom>
          <a:noFill/>
        </p:spPr>
        <p:txBody>
          <a:bodyPr wrap="square" rtlCol="0">
            <a:spAutoFit/>
          </a:bodyPr>
          <a:lstStyle/>
          <a:p>
            <a:pPr algn="l"/>
            <a:r>
              <a:rPr kumimoji="1" lang="ja-JP" altLang="en-US" sz="2215"/>
              <a:t>スキマ時間の少し前に最適シフト探索</a:t>
            </a:r>
            <a:endParaRPr kumimoji="1" lang="ja-JP" altLang="en-US" sz="2215" dirty="0"/>
          </a:p>
        </p:txBody>
      </p:sp>
      <p:sp>
        <p:nvSpPr>
          <p:cNvPr id="52" name="テキスト ボックス 51">
            <a:extLst>
              <a:ext uri="{FF2B5EF4-FFF2-40B4-BE49-F238E27FC236}">
                <a16:creationId xmlns:a16="http://schemas.microsoft.com/office/drawing/2014/main" id="{46C3D4D1-439C-E447-997D-EB1CB75DBF57}"/>
              </a:ext>
            </a:extLst>
          </p:cNvPr>
          <p:cNvSpPr txBox="1"/>
          <p:nvPr/>
        </p:nvSpPr>
        <p:spPr>
          <a:xfrm>
            <a:off x="5093785" y="1979596"/>
            <a:ext cx="1815637" cy="433196"/>
          </a:xfrm>
          <a:prstGeom prst="rect">
            <a:avLst/>
          </a:prstGeom>
          <a:noFill/>
        </p:spPr>
        <p:txBody>
          <a:bodyPr wrap="square" rtlCol="0">
            <a:spAutoFit/>
          </a:bodyPr>
          <a:lstStyle/>
          <a:p>
            <a:pPr algn="l"/>
            <a:r>
              <a:rPr kumimoji="1" lang="ja-JP" altLang="en-US" sz="2215"/>
              <a:t>ルート探索</a:t>
            </a:r>
            <a:endParaRPr kumimoji="1" lang="ja-JP" altLang="en-US" sz="2215" dirty="0"/>
          </a:p>
        </p:txBody>
      </p:sp>
      <p:sp>
        <p:nvSpPr>
          <p:cNvPr id="10" name="テキスト ボックス 9">
            <a:extLst>
              <a:ext uri="{FF2B5EF4-FFF2-40B4-BE49-F238E27FC236}">
                <a16:creationId xmlns:a16="http://schemas.microsoft.com/office/drawing/2014/main" id="{22705D94-5AD3-B04A-B42E-EF0CC73656C6}"/>
              </a:ext>
            </a:extLst>
          </p:cNvPr>
          <p:cNvSpPr txBox="1"/>
          <p:nvPr/>
        </p:nvSpPr>
        <p:spPr>
          <a:xfrm>
            <a:off x="7785312" y="4090310"/>
            <a:ext cx="3998334" cy="2365648"/>
          </a:xfrm>
          <a:prstGeom prst="rect">
            <a:avLst/>
          </a:prstGeom>
          <a:noFill/>
        </p:spPr>
        <p:txBody>
          <a:bodyPr wrap="square" rtlCol="0">
            <a:spAutoFit/>
          </a:bodyPr>
          <a:lstStyle/>
          <a:p>
            <a:pPr algn="l"/>
            <a:r>
              <a:rPr kumimoji="1" lang="ja-JP" altLang="en-US" sz="2462" dirty="0"/>
              <a:t>スキマ時間内で</a:t>
            </a:r>
            <a:br>
              <a:rPr kumimoji="1" lang="en-US" altLang="ja-JP" sz="2462" dirty="0"/>
            </a:br>
            <a:r>
              <a:rPr kumimoji="1" lang="ja-JP" altLang="en-US" sz="2462" dirty="0">
                <a:solidFill>
                  <a:srgbClr val="FF0000"/>
                </a:solidFill>
              </a:rPr>
              <a:t>最も稼げるシフト</a:t>
            </a:r>
            <a:r>
              <a:rPr kumimoji="1" lang="ja-JP" altLang="en-US" sz="2462" dirty="0"/>
              <a:t>を提案</a:t>
            </a:r>
            <a:endParaRPr kumimoji="1" lang="en-US" altLang="ja-JP" sz="2462" dirty="0"/>
          </a:p>
          <a:p>
            <a:pPr algn="l"/>
            <a:endParaRPr kumimoji="1" lang="en-US" altLang="ja-JP" sz="2462" dirty="0"/>
          </a:p>
          <a:p>
            <a:pPr algn="l"/>
            <a:r>
              <a:rPr kumimoji="1" lang="ja-JP" altLang="en-US" sz="2462" dirty="0"/>
              <a:t>シフト案は通知で</a:t>
            </a:r>
            <a:br>
              <a:rPr kumimoji="1" lang="en-US" altLang="ja-JP" sz="2462" dirty="0"/>
            </a:br>
            <a:r>
              <a:rPr kumimoji="1" lang="ja-JP" altLang="en-US" sz="2462" dirty="0"/>
              <a:t>ユーザーに伝えることで</a:t>
            </a:r>
            <a:br>
              <a:rPr kumimoji="1" lang="en-US" altLang="ja-JP" sz="2462" dirty="0"/>
            </a:br>
            <a:r>
              <a:rPr kumimoji="1" lang="ja-JP" altLang="en-US" sz="2462" dirty="0">
                <a:solidFill>
                  <a:srgbClr val="FF0000"/>
                </a:solidFill>
              </a:rPr>
              <a:t>利便性の向上</a:t>
            </a:r>
          </a:p>
        </p:txBody>
      </p:sp>
      <p:cxnSp>
        <p:nvCxnSpPr>
          <p:cNvPr id="32" name="直線矢印コネクタ 31">
            <a:extLst>
              <a:ext uri="{FF2B5EF4-FFF2-40B4-BE49-F238E27FC236}">
                <a16:creationId xmlns:a16="http://schemas.microsoft.com/office/drawing/2014/main" id="{5FF41554-8591-7A49-A9CC-F880E3B120A9}"/>
              </a:ext>
            </a:extLst>
          </p:cNvPr>
          <p:cNvCxnSpPr>
            <a:cxnSpLocks/>
          </p:cNvCxnSpPr>
          <p:nvPr/>
        </p:nvCxnSpPr>
        <p:spPr>
          <a:xfrm flipH="1">
            <a:off x="6341635" y="3266269"/>
            <a:ext cx="756697" cy="805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FAD7F3B-F9D8-944B-9FFE-E564CF5A5914}"/>
              </a:ext>
            </a:extLst>
          </p:cNvPr>
          <p:cNvSpPr txBox="1"/>
          <p:nvPr/>
        </p:nvSpPr>
        <p:spPr>
          <a:xfrm>
            <a:off x="7016946" y="3375620"/>
            <a:ext cx="1469671" cy="400110"/>
          </a:xfrm>
          <a:prstGeom prst="rect">
            <a:avLst/>
          </a:prstGeom>
          <a:noFill/>
        </p:spPr>
        <p:txBody>
          <a:bodyPr wrap="square" rtlCol="0">
            <a:spAutoFit/>
          </a:bodyPr>
          <a:lstStyle/>
          <a:p>
            <a:pPr algn="l"/>
            <a:r>
              <a:rPr kumimoji="1" lang="ja-JP" altLang="en-US" sz="2000"/>
              <a:t>シフト提案</a:t>
            </a:r>
            <a:endParaRPr kumimoji="1" lang="ja-JP" altLang="en-US" sz="2000" dirty="0"/>
          </a:p>
        </p:txBody>
      </p:sp>
      <p:pic>
        <p:nvPicPr>
          <p:cNvPr id="5" name="図 4">
            <a:extLst>
              <a:ext uri="{FF2B5EF4-FFF2-40B4-BE49-F238E27FC236}">
                <a16:creationId xmlns:a16="http://schemas.microsoft.com/office/drawing/2014/main" id="{781917AD-F647-DE4F-9FCF-B0B991E26AEE}"/>
              </a:ext>
            </a:extLst>
          </p:cNvPr>
          <p:cNvPicPr>
            <a:picLocks noChangeAspect="1"/>
          </p:cNvPicPr>
          <p:nvPr/>
        </p:nvPicPr>
        <p:blipFill>
          <a:blip r:embed="rId7"/>
          <a:stretch>
            <a:fillRect/>
          </a:stretch>
        </p:blipFill>
        <p:spPr>
          <a:xfrm>
            <a:off x="4553843" y="3425230"/>
            <a:ext cx="1612314" cy="3340545"/>
          </a:xfrm>
          <a:prstGeom prst="rect">
            <a:avLst/>
          </a:prstGeom>
        </p:spPr>
      </p:pic>
      <p:pic>
        <p:nvPicPr>
          <p:cNvPr id="36" name="図 35" descr="テキスト, 地図 が含まれている画像&#10;&#10;自動的に生成された説明">
            <a:extLst>
              <a:ext uri="{FF2B5EF4-FFF2-40B4-BE49-F238E27FC236}">
                <a16:creationId xmlns:a16="http://schemas.microsoft.com/office/drawing/2014/main" id="{9DE9C333-61F9-B149-9507-64D2CCCBE82F}"/>
              </a:ext>
            </a:extLst>
          </p:cNvPr>
          <p:cNvPicPr>
            <a:picLocks noChangeAspect="1"/>
          </p:cNvPicPr>
          <p:nvPr/>
        </p:nvPicPr>
        <p:blipFill>
          <a:blip r:embed="rId8"/>
          <a:stretch>
            <a:fillRect/>
          </a:stretch>
        </p:blipFill>
        <p:spPr>
          <a:xfrm>
            <a:off x="4604425" y="4397773"/>
            <a:ext cx="1503618" cy="2336201"/>
          </a:xfrm>
          <a:prstGeom prst="rect">
            <a:avLst/>
          </a:prstGeom>
        </p:spPr>
      </p:pic>
    </p:spTree>
    <p:extLst>
      <p:ext uri="{BB962C8B-B14F-4D97-AF65-F5344CB8AC3E}">
        <p14:creationId xmlns:p14="http://schemas.microsoft.com/office/powerpoint/2010/main" val="1603763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340BD-3B59-9E42-8CDA-F65B1DEE749C}"/>
              </a:ext>
            </a:extLst>
          </p:cNvPr>
          <p:cNvSpPr>
            <a:spLocks noGrp="1"/>
          </p:cNvSpPr>
          <p:nvPr>
            <p:ph type="title"/>
          </p:nvPr>
        </p:nvSpPr>
        <p:spPr/>
        <p:txBody>
          <a:bodyPr>
            <a:normAutofit fontScale="90000"/>
          </a:bodyPr>
          <a:lstStyle/>
          <a:p>
            <a:r>
              <a:rPr lang="ja-JP" altLang="en-US"/>
              <a:t>デモ動画</a:t>
            </a:r>
            <a:endParaRPr kumimoji="1" lang="ja-JP" altLang="en-US"/>
          </a:p>
        </p:txBody>
      </p:sp>
      <p:sp>
        <p:nvSpPr>
          <p:cNvPr id="4" name="スライド番号プレースホルダー 3">
            <a:extLst>
              <a:ext uri="{FF2B5EF4-FFF2-40B4-BE49-F238E27FC236}">
                <a16:creationId xmlns:a16="http://schemas.microsoft.com/office/drawing/2014/main" id="{80418FFA-28C5-F54F-A6F7-7E1FDADCEA08}"/>
              </a:ext>
            </a:extLst>
          </p:cNvPr>
          <p:cNvSpPr>
            <a:spLocks noGrp="1"/>
          </p:cNvSpPr>
          <p:nvPr>
            <p:ph type="sldNum" sz="quarter" idx="12"/>
          </p:nvPr>
        </p:nvSpPr>
        <p:spPr/>
        <p:txBody>
          <a:bodyPr/>
          <a:lstStyle/>
          <a:p>
            <a:fld id="{3C84CFED-51CE-CF4B-94DB-C561B515C4B3}" type="slidenum">
              <a:rPr lang="ja-JP" altLang="en-US" smtClean="0"/>
              <a:pPr/>
              <a:t>9</a:t>
            </a:fld>
            <a:endParaRPr lang="ja-JP" altLang="en-US"/>
          </a:p>
        </p:txBody>
      </p:sp>
      <p:pic>
        <p:nvPicPr>
          <p:cNvPr id="5" name="オンライン メディア 5" descr="RPReplay_Final1575938149.MP4">
            <a:hlinkClick r:id="" action="ppaction://media"/>
            <a:extLst>
              <a:ext uri="{FF2B5EF4-FFF2-40B4-BE49-F238E27FC236}">
                <a16:creationId xmlns:a16="http://schemas.microsoft.com/office/drawing/2014/main" id="{E4D7F559-38C1-3D40-BC65-8B6F8E69A1A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11422" y="1292215"/>
            <a:ext cx="2524298" cy="5463410"/>
          </a:xfrm>
          <a:prstGeom prst="rect">
            <a:avLst/>
          </a:prstGeom>
        </p:spPr>
      </p:pic>
      <p:sp>
        <p:nvSpPr>
          <p:cNvPr id="7" name="テキスト ボックス 6">
            <a:extLst>
              <a:ext uri="{FF2B5EF4-FFF2-40B4-BE49-F238E27FC236}">
                <a16:creationId xmlns:a16="http://schemas.microsoft.com/office/drawing/2014/main" id="{8275D1F1-40BC-3B4D-AF5C-D57B4E9FF822}"/>
              </a:ext>
            </a:extLst>
          </p:cNvPr>
          <p:cNvSpPr txBox="1"/>
          <p:nvPr/>
        </p:nvSpPr>
        <p:spPr>
          <a:xfrm>
            <a:off x="1402822" y="785761"/>
            <a:ext cx="3741498" cy="523220"/>
          </a:xfrm>
          <a:prstGeom prst="rect">
            <a:avLst/>
          </a:prstGeom>
          <a:noFill/>
        </p:spPr>
        <p:txBody>
          <a:bodyPr wrap="square" rtlCol="0">
            <a:spAutoFit/>
          </a:bodyPr>
          <a:lstStyle/>
          <a:p>
            <a:pPr algn="ctr"/>
            <a:r>
              <a:rPr kumimoji="1" lang="en-US" altLang="ja-JP" sz="2800" dirty="0"/>
              <a:t>Uber Eats  (</a:t>
            </a:r>
            <a:r>
              <a:rPr kumimoji="1" lang="ja-JP" altLang="en-US" sz="2800"/>
              <a:t>注文者側</a:t>
            </a:r>
            <a:r>
              <a:rPr kumimoji="1" lang="en-US" altLang="ja-JP" sz="2800" dirty="0"/>
              <a:t>)</a:t>
            </a:r>
            <a:endParaRPr kumimoji="1" lang="ja-JP" altLang="en-US" sz="2800"/>
          </a:p>
        </p:txBody>
      </p:sp>
      <p:sp>
        <p:nvSpPr>
          <p:cNvPr id="8" name="テキスト ボックス 7">
            <a:extLst>
              <a:ext uri="{FF2B5EF4-FFF2-40B4-BE49-F238E27FC236}">
                <a16:creationId xmlns:a16="http://schemas.microsoft.com/office/drawing/2014/main" id="{C1D23E03-77B7-1548-BE9E-49E2BF95E2AC}"/>
              </a:ext>
            </a:extLst>
          </p:cNvPr>
          <p:cNvSpPr txBox="1"/>
          <p:nvPr/>
        </p:nvSpPr>
        <p:spPr>
          <a:xfrm>
            <a:off x="6853308" y="785761"/>
            <a:ext cx="4162021" cy="523220"/>
          </a:xfrm>
          <a:prstGeom prst="rect">
            <a:avLst/>
          </a:prstGeom>
          <a:noFill/>
        </p:spPr>
        <p:txBody>
          <a:bodyPr wrap="square" rtlCol="0">
            <a:spAutoFit/>
          </a:bodyPr>
          <a:lstStyle/>
          <a:p>
            <a:pPr algn="ctr"/>
            <a:r>
              <a:rPr kumimoji="1" lang="ja-JP" altLang="en-US" sz="2800"/>
              <a:t>提案システム</a:t>
            </a:r>
            <a:r>
              <a:rPr kumimoji="1" lang="en-US" altLang="ja-JP" sz="2800" dirty="0"/>
              <a:t>(</a:t>
            </a:r>
            <a:r>
              <a:rPr kumimoji="1" lang="ja-JP" altLang="en-US" sz="2800"/>
              <a:t>配達者側</a:t>
            </a:r>
            <a:r>
              <a:rPr kumimoji="1" lang="en-US" altLang="ja-JP" sz="2800" dirty="0"/>
              <a:t>)</a:t>
            </a:r>
          </a:p>
        </p:txBody>
      </p:sp>
      <p:pic>
        <p:nvPicPr>
          <p:cNvPr id="6" name="オンライン メディア 5" descr="デモ動画_最短版">
            <a:hlinkClick r:id="" action="ppaction://media"/>
            <a:extLst>
              <a:ext uri="{FF2B5EF4-FFF2-40B4-BE49-F238E27FC236}">
                <a16:creationId xmlns:a16="http://schemas.microsoft.com/office/drawing/2014/main" id="{E809D74B-951C-B847-8845-EFE1F19F179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407700" y="1308981"/>
            <a:ext cx="2905671" cy="5165636"/>
          </a:xfrm>
          <a:prstGeom prst="rect">
            <a:avLst/>
          </a:prstGeom>
        </p:spPr>
      </p:pic>
    </p:spTree>
    <p:extLst>
      <p:ext uri="{BB962C8B-B14F-4D97-AF65-F5344CB8AC3E}">
        <p14:creationId xmlns:p14="http://schemas.microsoft.com/office/powerpoint/2010/main" val="375655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8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ホワイト">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5994</TotalTime>
  <Words>3041</Words>
  <Application>Microsoft Macintosh PowerPoint</Application>
  <PresentationFormat>ワイド画面</PresentationFormat>
  <Paragraphs>508</Paragraphs>
  <Slides>26</Slides>
  <Notes>22</Notes>
  <HiddenSlides>0</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Meiryo UI</vt:lpstr>
      <vt:lpstr>Yu Gothic</vt:lpstr>
      <vt:lpstr>Arial</vt:lpstr>
      <vt:lpstr>Calibri</vt:lpstr>
      <vt:lpstr>Cambria Math</vt:lpstr>
      <vt:lpstr>Wingdings</vt:lpstr>
      <vt:lpstr>ホワイト</vt:lpstr>
      <vt:lpstr>“NAVITIME×Uber Eats” Is All you need</vt:lpstr>
      <vt:lpstr>PowerPoint プレゼンテーション</vt:lpstr>
      <vt:lpstr>背景（ウーバーイーツ）</vt:lpstr>
      <vt:lpstr>背景</vt:lpstr>
      <vt:lpstr>目的・サービス内容</vt:lpstr>
      <vt:lpstr>アピールポイント</vt:lpstr>
      <vt:lpstr>アピールポイント</vt:lpstr>
      <vt:lpstr>サービスイメージ</vt:lpstr>
      <vt:lpstr>デモ動画</vt:lpstr>
      <vt:lpstr>システム概要: イメージ</vt:lpstr>
      <vt:lpstr>[補足] システム概要:処理フロー</vt:lpstr>
      <vt:lpstr>[補足] システム概要: シーケンス図</vt:lpstr>
      <vt:lpstr>[補足] システム概要: シーケンス図</vt:lpstr>
      <vt:lpstr>[補足] 利用APIと使い方</vt:lpstr>
      <vt:lpstr>[補足] 利用APIと使い方</vt:lpstr>
      <vt:lpstr>システム概要: 最適シフト取得　</vt:lpstr>
      <vt:lpstr>システム概要: 最適シフト取得　</vt:lpstr>
      <vt:lpstr>システム概要: 最適シフト取得　</vt:lpstr>
      <vt:lpstr>社会的インパクト</vt:lpstr>
      <vt:lpstr>他のサービスへの提案システムの応用</vt:lpstr>
      <vt:lpstr>公共交通機関を含めた探索の利用例</vt:lpstr>
      <vt:lpstr>まとめ</vt:lpstr>
      <vt:lpstr>システム概要: 最適シフト取得　</vt:lpstr>
      <vt:lpstr>システム概要</vt:lpstr>
      <vt:lpstr>動画テスト</vt:lpstr>
      <vt:lpstr>ウーバーイーツの現状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関川 敦士</dc:creator>
  <cp:lastModifiedBy>tonouchi-masato-yh@ynu.jp</cp:lastModifiedBy>
  <cp:revision>294</cp:revision>
  <cp:lastPrinted>2019-07-09T03:11:21Z</cp:lastPrinted>
  <dcterms:created xsi:type="dcterms:W3CDTF">2017-06-15T09:58:51Z</dcterms:created>
  <dcterms:modified xsi:type="dcterms:W3CDTF">2019-12-10T15:39:04Z</dcterms:modified>
</cp:coreProperties>
</file>